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392" r:id="rId3"/>
    <p:sldId id="416" r:id="rId4"/>
    <p:sldId id="417" r:id="rId5"/>
    <p:sldId id="379" r:id="rId6"/>
    <p:sldId id="415" r:id="rId7"/>
    <p:sldId id="374" r:id="rId8"/>
    <p:sldId id="304" r:id="rId9"/>
    <p:sldId id="369" r:id="rId10"/>
    <p:sldId id="394" r:id="rId11"/>
    <p:sldId id="370" r:id="rId12"/>
    <p:sldId id="414" r:id="rId13"/>
    <p:sldId id="413" r:id="rId14"/>
    <p:sldId id="371" r:id="rId15"/>
    <p:sldId id="382" r:id="rId16"/>
    <p:sldId id="406" r:id="rId17"/>
    <p:sldId id="390" r:id="rId18"/>
    <p:sldId id="393" r:id="rId19"/>
    <p:sldId id="403" r:id="rId20"/>
    <p:sldId id="388" r:id="rId21"/>
    <p:sldId id="405" r:id="rId22"/>
    <p:sldId id="372" r:id="rId23"/>
    <p:sldId id="397" r:id="rId24"/>
    <p:sldId id="375" r:id="rId25"/>
    <p:sldId id="376" r:id="rId26"/>
    <p:sldId id="380" r:id="rId27"/>
    <p:sldId id="407" r:id="rId28"/>
    <p:sldId id="408" r:id="rId29"/>
    <p:sldId id="409" r:id="rId30"/>
    <p:sldId id="410" r:id="rId31"/>
    <p:sldId id="411" r:id="rId32"/>
    <p:sldId id="412" r:id="rId33"/>
    <p:sldId id="373" r:id="rId34"/>
    <p:sldId id="378" r:id="rId35"/>
    <p:sldId id="391" r:id="rId36"/>
    <p:sldId id="396" r:id="rId37"/>
    <p:sldId id="398" r:id="rId38"/>
    <p:sldId id="368" r:id="rId3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800000"/>
    <a:srgbClr val="FF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38" autoAdjust="0"/>
    <p:restoredTop sz="92362" autoAdjust="0"/>
  </p:normalViewPr>
  <p:slideViewPr>
    <p:cSldViewPr>
      <p:cViewPr>
        <p:scale>
          <a:sx n="80" d="100"/>
          <a:sy n="80" d="100"/>
        </p:scale>
        <p:origin x="-14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munkalap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ocuments\TETRA\TETRA_PED\KUT13\TESZT%20batt&#233;ria%202010-2011-2012.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plotArea>
      <c:layout>
        <c:manualLayout>
          <c:layoutTarget val="inner"/>
          <c:xMode val="edge"/>
          <c:yMode val="edge"/>
          <c:x val="4.2253521126760563E-2"/>
          <c:y val="6.0200668896321079E-2"/>
          <c:w val="0.94225352112676042"/>
          <c:h val="0.84615384615384626"/>
        </c:manualLayout>
      </c:layout>
      <c:lineChart>
        <c:grouping val="standard"/>
        <c:ser>
          <c:idx val="0"/>
          <c:order val="0"/>
          <c:tx>
            <c:strRef>
              <c:f>'Munka1 (2)'!$AK$2</c:f>
              <c:strCache>
                <c:ptCount val="1"/>
                <c:pt idx="0">
                  <c:v>1970</c:v>
                </c:pt>
              </c:strCache>
            </c:strRef>
          </c:tx>
          <c:spPr>
            <a:ln w="48410">
              <a:solidFill>
                <a:srgbClr val="800000"/>
              </a:solidFill>
              <a:prstDash val="solid"/>
            </a:ln>
          </c:spPr>
          <c:marker>
            <c:symbol val="diamond"/>
            <c:size val="2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cat>
            <c:strRef>
              <c:f>'Munka1 (2)'!$AJ$3:$AJ$64</c:f>
              <c:strCache>
                <c:ptCount val="62"/>
                <c:pt idx="0">
                  <c:v>19</c:v>
                </c:pt>
                <c:pt idx="1">
                  <c:v>20</c:v>
                </c:pt>
                <c:pt idx="2">
                  <c:v>21</c:v>
                </c:pt>
                <c:pt idx="3">
                  <c:v>22</c:v>
                </c:pt>
                <c:pt idx="4">
                  <c:v>23</c:v>
                </c:pt>
                <c:pt idx="5">
                  <c:v>24</c:v>
                </c:pt>
                <c:pt idx="6">
                  <c:v>25</c:v>
                </c:pt>
                <c:pt idx="11">
                  <c:v>30</c:v>
                </c:pt>
                <c:pt idx="16">
                  <c:v>35</c:v>
                </c:pt>
                <c:pt idx="21">
                  <c:v>40</c:v>
                </c:pt>
                <c:pt idx="26">
                  <c:v>45</c:v>
                </c:pt>
                <c:pt idx="31">
                  <c:v>50</c:v>
                </c:pt>
                <c:pt idx="36">
                  <c:v>55</c:v>
                </c:pt>
                <c:pt idx="41">
                  <c:v>60</c:v>
                </c:pt>
                <c:pt idx="46">
                  <c:v>65</c:v>
                </c:pt>
                <c:pt idx="51">
                  <c:v>70</c:v>
                </c:pt>
                <c:pt idx="55">
                  <c:v>74</c:v>
                </c:pt>
                <c:pt idx="61">
                  <c:v>80</c:v>
                </c:pt>
              </c:strCache>
            </c:strRef>
          </c:cat>
          <c:val>
            <c:numRef>
              <c:f>'Munka1 (2)'!$AK$3:$AK$64</c:f>
              <c:numCache>
                <c:formatCode>General</c:formatCode>
                <c:ptCount val="62"/>
                <c:pt idx="3">
                  <c:v>3</c:v>
                </c:pt>
                <c:pt idx="4">
                  <c:v>10</c:v>
                </c:pt>
                <c:pt idx="5">
                  <c:v>26</c:v>
                </c:pt>
                <c:pt idx="6">
                  <c:v>43</c:v>
                </c:pt>
                <c:pt idx="7">
                  <c:v>60</c:v>
                </c:pt>
                <c:pt idx="8">
                  <c:v>76.5</c:v>
                </c:pt>
                <c:pt idx="9">
                  <c:v>87</c:v>
                </c:pt>
                <c:pt idx="10">
                  <c:v>90</c:v>
                </c:pt>
                <c:pt idx="11">
                  <c:v>89.5</c:v>
                </c:pt>
                <c:pt idx="12">
                  <c:v>89</c:v>
                </c:pt>
                <c:pt idx="13">
                  <c:v>88</c:v>
                </c:pt>
                <c:pt idx="14">
                  <c:v>87.5</c:v>
                </c:pt>
                <c:pt idx="15">
                  <c:v>87</c:v>
                </c:pt>
                <c:pt idx="16">
                  <c:v>86</c:v>
                </c:pt>
                <c:pt idx="17">
                  <c:v>85</c:v>
                </c:pt>
                <c:pt idx="18">
                  <c:v>84.5</c:v>
                </c:pt>
                <c:pt idx="19">
                  <c:v>84</c:v>
                </c:pt>
                <c:pt idx="20">
                  <c:v>83</c:v>
                </c:pt>
                <c:pt idx="21">
                  <c:v>82.5</c:v>
                </c:pt>
                <c:pt idx="22">
                  <c:v>82</c:v>
                </c:pt>
                <c:pt idx="23">
                  <c:v>81</c:v>
                </c:pt>
                <c:pt idx="24">
                  <c:v>80</c:v>
                </c:pt>
                <c:pt idx="25">
                  <c:v>79.5</c:v>
                </c:pt>
                <c:pt idx="26">
                  <c:v>79</c:v>
                </c:pt>
                <c:pt idx="27">
                  <c:v>78.5</c:v>
                </c:pt>
                <c:pt idx="28">
                  <c:v>77.5</c:v>
                </c:pt>
                <c:pt idx="29">
                  <c:v>77</c:v>
                </c:pt>
                <c:pt idx="30">
                  <c:v>76</c:v>
                </c:pt>
                <c:pt idx="31">
                  <c:v>75.5</c:v>
                </c:pt>
                <c:pt idx="32">
                  <c:v>74.5</c:v>
                </c:pt>
                <c:pt idx="33">
                  <c:v>74</c:v>
                </c:pt>
                <c:pt idx="34">
                  <c:v>73</c:v>
                </c:pt>
                <c:pt idx="35">
                  <c:v>72.5</c:v>
                </c:pt>
                <c:pt idx="36">
                  <c:v>72</c:v>
                </c:pt>
                <c:pt idx="37">
                  <c:v>71</c:v>
                </c:pt>
                <c:pt idx="38">
                  <c:v>70</c:v>
                </c:pt>
                <c:pt idx="39">
                  <c:v>69.5</c:v>
                </c:pt>
                <c:pt idx="40">
                  <c:v>69</c:v>
                </c:pt>
                <c:pt idx="41">
                  <c:v>68</c:v>
                </c:pt>
                <c:pt idx="42">
                  <c:v>67.5</c:v>
                </c:pt>
                <c:pt idx="43">
                  <c:v>67</c:v>
                </c:pt>
                <c:pt idx="44">
                  <c:v>66</c:v>
                </c:pt>
                <c:pt idx="45">
                  <c:v>65.5</c:v>
                </c:pt>
                <c:pt idx="46">
                  <c:v>64.5</c:v>
                </c:pt>
                <c:pt idx="47">
                  <c:v>64.5</c:v>
                </c:pt>
                <c:pt idx="48">
                  <c:v>63.5</c:v>
                </c:pt>
                <c:pt idx="49">
                  <c:v>62.5</c:v>
                </c:pt>
                <c:pt idx="50">
                  <c:v>62.5</c:v>
                </c:pt>
                <c:pt idx="51">
                  <c:v>61.5</c:v>
                </c:pt>
                <c:pt idx="52">
                  <c:v>60.5</c:v>
                </c:pt>
                <c:pt idx="53">
                  <c:v>59.5</c:v>
                </c:pt>
                <c:pt idx="54">
                  <c:v>59.5</c:v>
                </c:pt>
                <c:pt idx="55">
                  <c:v>58.5</c:v>
                </c:pt>
              </c:numCache>
            </c:numRef>
          </c:val>
        </c:ser>
        <c:ser>
          <c:idx val="1"/>
          <c:order val="1"/>
          <c:tx>
            <c:strRef>
              <c:f>'Munka1 (2)'!$AL$2</c:f>
              <c:strCache>
                <c:ptCount val="1"/>
                <c:pt idx="0">
                  <c:v>1990</c:v>
                </c:pt>
              </c:strCache>
            </c:strRef>
          </c:tx>
          <c:spPr>
            <a:ln w="48410">
              <a:solidFill>
                <a:srgbClr val="008000"/>
              </a:solidFill>
              <a:prstDash val="solid"/>
            </a:ln>
          </c:spPr>
          <c:marker>
            <c:symbol val="square"/>
            <c:size val="2"/>
            <c:spPr>
              <a:solidFill>
                <a:srgbClr val="008000"/>
              </a:solidFill>
              <a:ln>
                <a:solidFill>
                  <a:srgbClr val="008000"/>
                </a:solidFill>
                <a:prstDash val="solid"/>
              </a:ln>
            </c:spPr>
          </c:marker>
          <c:cat>
            <c:strRef>
              <c:f>'Munka1 (2)'!$AJ$3:$AJ$64</c:f>
              <c:strCache>
                <c:ptCount val="62"/>
                <c:pt idx="0">
                  <c:v>19</c:v>
                </c:pt>
                <c:pt idx="1">
                  <c:v>20</c:v>
                </c:pt>
                <c:pt idx="2">
                  <c:v>21</c:v>
                </c:pt>
                <c:pt idx="3">
                  <c:v>22</c:v>
                </c:pt>
                <c:pt idx="4">
                  <c:v>23</c:v>
                </c:pt>
                <c:pt idx="5">
                  <c:v>24</c:v>
                </c:pt>
                <c:pt idx="6">
                  <c:v>25</c:v>
                </c:pt>
                <c:pt idx="11">
                  <c:v>30</c:v>
                </c:pt>
                <c:pt idx="16">
                  <c:v>35</c:v>
                </c:pt>
                <c:pt idx="21">
                  <c:v>40</c:v>
                </c:pt>
                <c:pt idx="26">
                  <c:v>45</c:v>
                </c:pt>
                <c:pt idx="31">
                  <c:v>50</c:v>
                </c:pt>
                <c:pt idx="36">
                  <c:v>55</c:v>
                </c:pt>
                <c:pt idx="41">
                  <c:v>60</c:v>
                </c:pt>
                <c:pt idx="46">
                  <c:v>65</c:v>
                </c:pt>
                <c:pt idx="51">
                  <c:v>70</c:v>
                </c:pt>
                <c:pt idx="55">
                  <c:v>74</c:v>
                </c:pt>
                <c:pt idx="61">
                  <c:v>80</c:v>
                </c:pt>
              </c:strCache>
            </c:strRef>
          </c:cat>
          <c:val>
            <c:numRef>
              <c:f>'Munka1 (2)'!$AL$3:$AL$64</c:f>
              <c:numCache>
                <c:formatCode>0.0</c:formatCode>
                <c:ptCount val="62"/>
                <c:pt idx="1">
                  <c:v>5</c:v>
                </c:pt>
                <c:pt idx="2">
                  <c:v>15</c:v>
                </c:pt>
                <c:pt idx="3">
                  <c:v>40</c:v>
                </c:pt>
                <c:pt idx="4">
                  <c:v>60</c:v>
                </c:pt>
                <c:pt idx="5">
                  <c:v>80</c:v>
                </c:pt>
                <c:pt idx="6">
                  <c:v>88</c:v>
                </c:pt>
                <c:pt idx="7">
                  <c:v>91</c:v>
                </c:pt>
                <c:pt idx="8">
                  <c:v>91.5</c:v>
                </c:pt>
                <c:pt idx="9">
                  <c:v>92</c:v>
                </c:pt>
                <c:pt idx="10">
                  <c:v>91.5</c:v>
                </c:pt>
                <c:pt idx="11">
                  <c:v>91</c:v>
                </c:pt>
                <c:pt idx="12">
                  <c:v>90.5</c:v>
                </c:pt>
                <c:pt idx="13">
                  <c:v>90</c:v>
                </c:pt>
                <c:pt idx="14">
                  <c:v>89.5</c:v>
                </c:pt>
                <c:pt idx="15">
                  <c:v>89</c:v>
                </c:pt>
                <c:pt idx="16">
                  <c:v>89</c:v>
                </c:pt>
                <c:pt idx="17">
                  <c:v>88.5</c:v>
                </c:pt>
                <c:pt idx="18">
                  <c:v>88</c:v>
                </c:pt>
                <c:pt idx="19">
                  <c:v>87.5</c:v>
                </c:pt>
                <c:pt idx="20">
                  <c:v>87</c:v>
                </c:pt>
                <c:pt idx="21">
                  <c:v>86</c:v>
                </c:pt>
                <c:pt idx="22">
                  <c:v>85</c:v>
                </c:pt>
                <c:pt idx="23">
                  <c:v>84.5</c:v>
                </c:pt>
                <c:pt idx="24">
                  <c:v>84</c:v>
                </c:pt>
                <c:pt idx="25">
                  <c:v>83.5</c:v>
                </c:pt>
                <c:pt idx="26">
                  <c:v>83</c:v>
                </c:pt>
                <c:pt idx="27">
                  <c:v>82.5</c:v>
                </c:pt>
                <c:pt idx="28">
                  <c:v>82</c:v>
                </c:pt>
                <c:pt idx="29">
                  <c:v>81.5</c:v>
                </c:pt>
                <c:pt idx="30">
                  <c:v>81</c:v>
                </c:pt>
                <c:pt idx="31">
                  <c:v>80.5</c:v>
                </c:pt>
                <c:pt idx="32">
                  <c:v>80</c:v>
                </c:pt>
                <c:pt idx="33">
                  <c:v>79</c:v>
                </c:pt>
                <c:pt idx="34">
                  <c:v>78.5</c:v>
                </c:pt>
                <c:pt idx="35">
                  <c:v>78</c:v>
                </c:pt>
                <c:pt idx="36">
                  <c:v>77.5</c:v>
                </c:pt>
                <c:pt idx="37">
                  <c:v>77</c:v>
                </c:pt>
                <c:pt idx="38">
                  <c:v>76.5</c:v>
                </c:pt>
                <c:pt idx="39">
                  <c:v>76</c:v>
                </c:pt>
                <c:pt idx="40">
                  <c:v>75.5</c:v>
                </c:pt>
                <c:pt idx="41">
                  <c:v>75</c:v>
                </c:pt>
                <c:pt idx="42">
                  <c:v>74.5</c:v>
                </c:pt>
                <c:pt idx="43">
                  <c:v>74</c:v>
                </c:pt>
                <c:pt idx="44">
                  <c:v>73.5</c:v>
                </c:pt>
                <c:pt idx="45">
                  <c:v>73</c:v>
                </c:pt>
                <c:pt idx="46">
                  <c:v>72.5</c:v>
                </c:pt>
                <c:pt idx="47">
                  <c:v>72</c:v>
                </c:pt>
                <c:pt idx="48">
                  <c:v>71.5</c:v>
                </c:pt>
                <c:pt idx="49">
                  <c:v>71</c:v>
                </c:pt>
                <c:pt idx="50">
                  <c:v>70.5</c:v>
                </c:pt>
                <c:pt idx="51">
                  <c:v>70</c:v>
                </c:pt>
                <c:pt idx="52">
                  <c:v>69.5</c:v>
                </c:pt>
                <c:pt idx="53">
                  <c:v>69</c:v>
                </c:pt>
                <c:pt idx="54">
                  <c:v>68.5</c:v>
                </c:pt>
                <c:pt idx="55" formatCode="General">
                  <c:v>68</c:v>
                </c:pt>
                <c:pt idx="56" formatCode="General">
                  <c:v>67</c:v>
                </c:pt>
                <c:pt idx="57" formatCode="General">
                  <c:v>66</c:v>
                </c:pt>
              </c:numCache>
            </c:numRef>
          </c:val>
        </c:ser>
        <c:ser>
          <c:idx val="2"/>
          <c:order val="2"/>
          <c:tx>
            <c:strRef>
              <c:f>'Munka1 (2)'!$AM$2</c:f>
              <c:strCache>
                <c:ptCount val="1"/>
                <c:pt idx="0">
                  <c:v>2005</c:v>
                </c:pt>
              </c:strCache>
            </c:strRef>
          </c:tx>
          <c:spPr>
            <a:ln w="48410">
              <a:solidFill>
                <a:srgbClr val="FF0000"/>
              </a:solidFill>
              <a:prstDash val="solid"/>
            </a:ln>
          </c:spPr>
          <c:marker>
            <c:symbol val="triangle"/>
            <c:size val="2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strRef>
              <c:f>'Munka1 (2)'!$AJ$3:$AJ$64</c:f>
              <c:strCache>
                <c:ptCount val="62"/>
                <c:pt idx="0">
                  <c:v>19</c:v>
                </c:pt>
                <c:pt idx="1">
                  <c:v>20</c:v>
                </c:pt>
                <c:pt idx="2">
                  <c:v>21</c:v>
                </c:pt>
                <c:pt idx="3">
                  <c:v>22</c:v>
                </c:pt>
                <c:pt idx="4">
                  <c:v>23</c:v>
                </c:pt>
                <c:pt idx="5">
                  <c:v>24</c:v>
                </c:pt>
                <c:pt idx="6">
                  <c:v>25</c:v>
                </c:pt>
                <c:pt idx="11">
                  <c:v>30</c:v>
                </c:pt>
                <c:pt idx="16">
                  <c:v>35</c:v>
                </c:pt>
                <c:pt idx="21">
                  <c:v>40</c:v>
                </c:pt>
                <c:pt idx="26">
                  <c:v>45</c:v>
                </c:pt>
                <c:pt idx="31">
                  <c:v>50</c:v>
                </c:pt>
                <c:pt idx="36">
                  <c:v>55</c:v>
                </c:pt>
                <c:pt idx="41">
                  <c:v>60</c:v>
                </c:pt>
                <c:pt idx="46">
                  <c:v>65</c:v>
                </c:pt>
                <c:pt idx="51">
                  <c:v>70</c:v>
                </c:pt>
                <c:pt idx="55">
                  <c:v>74</c:v>
                </c:pt>
                <c:pt idx="61">
                  <c:v>80</c:v>
                </c:pt>
              </c:strCache>
            </c:strRef>
          </c:cat>
          <c:val>
            <c:numRef>
              <c:f>'Munka1 (2)'!$AM$3:$AM$64</c:f>
              <c:numCache>
                <c:formatCode>General</c:formatCode>
                <c:ptCount val="62"/>
                <c:pt idx="0">
                  <c:v>7</c:v>
                </c:pt>
                <c:pt idx="1">
                  <c:v>25</c:v>
                </c:pt>
                <c:pt idx="2">
                  <c:v>50.9</c:v>
                </c:pt>
                <c:pt idx="3">
                  <c:v>74.8</c:v>
                </c:pt>
                <c:pt idx="4">
                  <c:v>88.7</c:v>
                </c:pt>
                <c:pt idx="5">
                  <c:v>92.6</c:v>
                </c:pt>
                <c:pt idx="6">
                  <c:v>93.5</c:v>
                </c:pt>
                <c:pt idx="7">
                  <c:v>94.4</c:v>
                </c:pt>
                <c:pt idx="8">
                  <c:v>95.3</c:v>
                </c:pt>
                <c:pt idx="9">
                  <c:v>94.7</c:v>
                </c:pt>
                <c:pt idx="10">
                  <c:v>94.1</c:v>
                </c:pt>
                <c:pt idx="11">
                  <c:v>93.6</c:v>
                </c:pt>
                <c:pt idx="12">
                  <c:v>93.5</c:v>
                </c:pt>
                <c:pt idx="13">
                  <c:v>93.4</c:v>
                </c:pt>
                <c:pt idx="14">
                  <c:v>92.8</c:v>
                </c:pt>
                <c:pt idx="15">
                  <c:v>92.7</c:v>
                </c:pt>
                <c:pt idx="16">
                  <c:v>92.1</c:v>
                </c:pt>
                <c:pt idx="17">
                  <c:v>92.1</c:v>
                </c:pt>
                <c:pt idx="18">
                  <c:v>91.5</c:v>
                </c:pt>
                <c:pt idx="19">
                  <c:v>90.9</c:v>
                </c:pt>
                <c:pt idx="20">
                  <c:v>90.3</c:v>
                </c:pt>
                <c:pt idx="21">
                  <c:v>89.8</c:v>
                </c:pt>
                <c:pt idx="22">
                  <c:v>89.2</c:v>
                </c:pt>
                <c:pt idx="23">
                  <c:v>88.6</c:v>
                </c:pt>
                <c:pt idx="24">
                  <c:v>88</c:v>
                </c:pt>
                <c:pt idx="25">
                  <c:v>87.5</c:v>
                </c:pt>
                <c:pt idx="26">
                  <c:v>86.9</c:v>
                </c:pt>
                <c:pt idx="27">
                  <c:v>86.3</c:v>
                </c:pt>
                <c:pt idx="28">
                  <c:v>85.8</c:v>
                </c:pt>
                <c:pt idx="29">
                  <c:v>85.2</c:v>
                </c:pt>
                <c:pt idx="30">
                  <c:v>84.6</c:v>
                </c:pt>
                <c:pt idx="31">
                  <c:v>84.1</c:v>
                </c:pt>
                <c:pt idx="32">
                  <c:v>83.7</c:v>
                </c:pt>
                <c:pt idx="33">
                  <c:v>83.3</c:v>
                </c:pt>
                <c:pt idx="34">
                  <c:v>83</c:v>
                </c:pt>
                <c:pt idx="35">
                  <c:v>82.6</c:v>
                </c:pt>
                <c:pt idx="36">
                  <c:v>82.1</c:v>
                </c:pt>
                <c:pt idx="37">
                  <c:v>81.8</c:v>
                </c:pt>
                <c:pt idx="38">
                  <c:v>81.400000000000006</c:v>
                </c:pt>
                <c:pt idx="39">
                  <c:v>81</c:v>
                </c:pt>
                <c:pt idx="40">
                  <c:v>80.7</c:v>
                </c:pt>
                <c:pt idx="41">
                  <c:v>80.3</c:v>
                </c:pt>
                <c:pt idx="42">
                  <c:v>79.900000000000006</c:v>
                </c:pt>
                <c:pt idx="43">
                  <c:v>79.599999999999994</c:v>
                </c:pt>
                <c:pt idx="44">
                  <c:v>79.2</c:v>
                </c:pt>
                <c:pt idx="45">
                  <c:v>78.8</c:v>
                </c:pt>
                <c:pt idx="46">
                  <c:v>78.400000000000006</c:v>
                </c:pt>
                <c:pt idx="47">
                  <c:v>78.099999999999994</c:v>
                </c:pt>
                <c:pt idx="48">
                  <c:v>77.7</c:v>
                </c:pt>
                <c:pt idx="49">
                  <c:v>77.400000000000006</c:v>
                </c:pt>
                <c:pt idx="50">
                  <c:v>77</c:v>
                </c:pt>
                <c:pt idx="51">
                  <c:v>76.599999999999994</c:v>
                </c:pt>
                <c:pt idx="52">
                  <c:v>76.2</c:v>
                </c:pt>
                <c:pt idx="53">
                  <c:v>75.900000000000006</c:v>
                </c:pt>
                <c:pt idx="54">
                  <c:v>75.599999999999994</c:v>
                </c:pt>
                <c:pt idx="55">
                  <c:v>75.099999999999994</c:v>
                </c:pt>
                <c:pt idx="56">
                  <c:v>74.8</c:v>
                </c:pt>
                <c:pt idx="57">
                  <c:v>74.5</c:v>
                </c:pt>
                <c:pt idx="58">
                  <c:v>74.2</c:v>
                </c:pt>
                <c:pt idx="59">
                  <c:v>73.8</c:v>
                </c:pt>
                <c:pt idx="60">
                  <c:v>73.400000000000006</c:v>
                </c:pt>
                <c:pt idx="61">
                  <c:v>73.099999999999994</c:v>
                </c:pt>
              </c:numCache>
            </c:numRef>
          </c:val>
        </c:ser>
        <c:dLbls/>
        <c:marker val="1"/>
        <c:axId val="98972416"/>
        <c:axId val="98973952"/>
      </c:lineChart>
      <c:catAx>
        <c:axId val="98972416"/>
        <c:scaling>
          <c:orientation val="minMax"/>
        </c:scaling>
        <c:axPos val="b"/>
        <c:numFmt formatCode="General" sourceLinked="1"/>
        <c:tickLblPos val="nextTo"/>
        <c:spPr>
          <a:ln w="403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itchFamily="34" charset="0"/>
                <a:ea typeface="Arial"/>
                <a:cs typeface="Arial"/>
              </a:defRPr>
            </a:pPr>
            <a:endParaRPr lang="hu-HU"/>
          </a:p>
        </c:txPr>
        <c:crossAx val="98973952"/>
        <c:crosses val="autoZero"/>
        <c:auto val="1"/>
        <c:lblAlgn val="ctr"/>
        <c:lblOffset val="100"/>
        <c:tickLblSkip val="1"/>
        <c:tickMarkSkip val="1"/>
      </c:catAx>
      <c:valAx>
        <c:axId val="98973952"/>
        <c:scaling>
          <c:orientation val="minMax"/>
          <c:max val="100"/>
        </c:scaling>
        <c:axPos val="l"/>
        <c:majorGridlines>
          <c:spPr>
            <a:ln w="4034">
              <a:noFill/>
              <a:prstDash val="solid"/>
            </a:ln>
          </c:spPr>
        </c:majorGridlines>
        <c:numFmt formatCode="General" sourceLinked="1"/>
        <c:tickLblPos val="nextTo"/>
        <c:spPr>
          <a:ln w="403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itchFamily="34" charset="0"/>
                <a:ea typeface="Arial"/>
                <a:cs typeface="Arial"/>
              </a:defRPr>
            </a:pPr>
            <a:endParaRPr lang="hu-HU"/>
          </a:p>
        </c:txPr>
        <c:crossAx val="98972416"/>
        <c:crosses val="autoZero"/>
        <c:crossBetween val="between"/>
        <c:majorUnit val="10"/>
      </c:valAx>
      <c:spPr>
        <a:noFill/>
        <a:ln w="16137">
          <a:noFill/>
          <a:prstDash val="solid"/>
        </a:ln>
        <a:effectLst/>
      </c:spPr>
    </c:plotArea>
    <c:plotVisOnly val="1"/>
    <c:dispBlanksAs val="gap"/>
  </c:chart>
  <c:spPr>
    <a:noFill/>
    <a:ln w="4034">
      <a:noFill/>
      <a:prstDash val="solid"/>
    </a:ln>
  </c:spPr>
  <c:txPr>
    <a:bodyPr/>
    <a:lstStyle/>
    <a:p>
      <a:pPr>
        <a:defRPr sz="79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u-H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autoTitleDeleted val="1"/>
    <c:plotArea>
      <c:layout>
        <c:manualLayout>
          <c:layoutTarget val="inner"/>
          <c:xMode val="edge"/>
          <c:yMode val="edge"/>
          <c:x val="5.989009000993524E-2"/>
          <c:y val="0.139615480163745"/>
          <c:w val="0.93278179937952477"/>
          <c:h val="0.79152542372881363"/>
        </c:manualLayout>
      </c:layout>
      <c:lineChart>
        <c:grouping val="standard"/>
        <c:ser>
          <c:idx val="0"/>
          <c:order val="0"/>
          <c:tx>
            <c:v>tech%</c:v>
          </c:tx>
          <c:spPr>
            <a:ln w="25400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'[TESZT battéria 2010-2011-2012..xls]TSL vt TECH'!$A$4:$A$85</c:f>
              <c:numCache>
                <c:formatCode>General</c:formatCode>
                <c:ptCount val="82"/>
                <c:pt idx="0">
                  <c:v>19</c:v>
                </c:pt>
                <c:pt idx="1">
                  <c:v>20</c:v>
                </c:pt>
                <c:pt idx="2">
                  <c:v>21</c:v>
                </c:pt>
                <c:pt idx="3">
                  <c:v>22</c:v>
                </c:pt>
                <c:pt idx="4">
                  <c:v>23</c:v>
                </c:pt>
                <c:pt idx="5">
                  <c:v>24</c:v>
                </c:pt>
                <c:pt idx="6">
                  <c:v>25</c:v>
                </c:pt>
                <c:pt idx="7">
                  <c:v>26</c:v>
                </c:pt>
                <c:pt idx="8">
                  <c:v>27</c:v>
                </c:pt>
                <c:pt idx="9">
                  <c:v>28</c:v>
                </c:pt>
                <c:pt idx="10">
                  <c:v>29</c:v>
                </c:pt>
                <c:pt idx="11">
                  <c:v>30</c:v>
                </c:pt>
                <c:pt idx="12">
                  <c:v>31</c:v>
                </c:pt>
                <c:pt idx="13">
                  <c:v>32</c:v>
                </c:pt>
                <c:pt idx="14">
                  <c:v>33</c:v>
                </c:pt>
                <c:pt idx="15">
                  <c:v>34</c:v>
                </c:pt>
                <c:pt idx="16">
                  <c:v>35</c:v>
                </c:pt>
                <c:pt idx="17">
                  <c:v>36</c:v>
                </c:pt>
                <c:pt idx="18">
                  <c:v>37</c:v>
                </c:pt>
                <c:pt idx="19">
                  <c:v>38</c:v>
                </c:pt>
                <c:pt idx="20">
                  <c:v>39</c:v>
                </c:pt>
                <c:pt idx="21">
                  <c:v>40</c:v>
                </c:pt>
                <c:pt idx="22">
                  <c:v>41</c:v>
                </c:pt>
                <c:pt idx="23">
                  <c:v>42</c:v>
                </c:pt>
                <c:pt idx="24">
                  <c:v>43</c:v>
                </c:pt>
                <c:pt idx="25">
                  <c:v>44</c:v>
                </c:pt>
                <c:pt idx="26">
                  <c:v>45</c:v>
                </c:pt>
                <c:pt idx="27">
                  <c:v>46</c:v>
                </c:pt>
                <c:pt idx="28">
                  <c:v>47</c:v>
                </c:pt>
                <c:pt idx="29">
                  <c:v>48</c:v>
                </c:pt>
                <c:pt idx="30">
                  <c:v>49</c:v>
                </c:pt>
                <c:pt idx="31">
                  <c:v>50</c:v>
                </c:pt>
                <c:pt idx="32">
                  <c:v>51</c:v>
                </c:pt>
                <c:pt idx="33">
                  <c:v>52</c:v>
                </c:pt>
                <c:pt idx="34">
                  <c:v>53</c:v>
                </c:pt>
                <c:pt idx="35">
                  <c:v>54</c:v>
                </c:pt>
                <c:pt idx="36">
                  <c:v>55</c:v>
                </c:pt>
                <c:pt idx="37">
                  <c:v>56</c:v>
                </c:pt>
                <c:pt idx="38">
                  <c:v>57</c:v>
                </c:pt>
                <c:pt idx="39">
                  <c:v>58</c:v>
                </c:pt>
                <c:pt idx="40">
                  <c:v>59</c:v>
                </c:pt>
                <c:pt idx="41">
                  <c:v>60</c:v>
                </c:pt>
                <c:pt idx="42">
                  <c:v>61</c:v>
                </c:pt>
                <c:pt idx="43">
                  <c:v>62</c:v>
                </c:pt>
                <c:pt idx="44">
                  <c:v>63</c:v>
                </c:pt>
                <c:pt idx="45">
                  <c:v>64</c:v>
                </c:pt>
                <c:pt idx="46">
                  <c:v>65</c:v>
                </c:pt>
                <c:pt idx="47">
                  <c:v>66</c:v>
                </c:pt>
                <c:pt idx="48">
                  <c:v>67</c:v>
                </c:pt>
                <c:pt idx="49">
                  <c:v>68</c:v>
                </c:pt>
                <c:pt idx="50">
                  <c:v>69</c:v>
                </c:pt>
                <c:pt idx="51">
                  <c:v>70</c:v>
                </c:pt>
                <c:pt idx="52">
                  <c:v>71</c:v>
                </c:pt>
                <c:pt idx="53">
                  <c:v>72</c:v>
                </c:pt>
                <c:pt idx="54">
                  <c:v>73</c:v>
                </c:pt>
                <c:pt idx="55">
                  <c:v>74</c:v>
                </c:pt>
                <c:pt idx="56">
                  <c:v>75</c:v>
                </c:pt>
                <c:pt idx="57">
                  <c:v>76</c:v>
                </c:pt>
                <c:pt idx="58">
                  <c:v>77</c:v>
                </c:pt>
                <c:pt idx="59">
                  <c:v>78</c:v>
                </c:pt>
                <c:pt idx="60">
                  <c:v>79</c:v>
                </c:pt>
                <c:pt idx="61">
                  <c:v>80</c:v>
                </c:pt>
                <c:pt idx="62">
                  <c:v>81</c:v>
                </c:pt>
                <c:pt idx="63">
                  <c:v>82</c:v>
                </c:pt>
                <c:pt idx="64">
                  <c:v>83</c:v>
                </c:pt>
                <c:pt idx="65">
                  <c:v>84</c:v>
                </c:pt>
                <c:pt idx="66">
                  <c:v>85</c:v>
                </c:pt>
                <c:pt idx="67">
                  <c:v>86</c:v>
                </c:pt>
                <c:pt idx="68">
                  <c:v>87</c:v>
                </c:pt>
                <c:pt idx="69">
                  <c:v>88</c:v>
                </c:pt>
                <c:pt idx="70">
                  <c:v>89</c:v>
                </c:pt>
                <c:pt idx="71">
                  <c:v>90</c:v>
                </c:pt>
                <c:pt idx="72">
                  <c:v>91</c:v>
                </c:pt>
                <c:pt idx="73">
                  <c:v>92</c:v>
                </c:pt>
                <c:pt idx="74">
                  <c:v>93</c:v>
                </c:pt>
                <c:pt idx="75">
                  <c:v>94</c:v>
                </c:pt>
                <c:pt idx="76">
                  <c:v>95</c:v>
                </c:pt>
                <c:pt idx="77">
                  <c:v>96</c:v>
                </c:pt>
                <c:pt idx="78">
                  <c:v>97</c:v>
                </c:pt>
                <c:pt idx="79">
                  <c:v>98</c:v>
                </c:pt>
                <c:pt idx="80">
                  <c:v>99</c:v>
                </c:pt>
                <c:pt idx="81">
                  <c:v>100</c:v>
                </c:pt>
              </c:numCache>
            </c:numRef>
          </c:cat>
          <c:val>
            <c:numRef>
              <c:f>'[TESZT battéria 2010-2011-2012..xls]TSL vt TECH'!$B$4:$B$85</c:f>
              <c:numCache>
                <c:formatCode>_(* #,##0.00_);_(* \(#,##0.00\);_(* "-"??_);_(@_)</c:formatCode>
                <c:ptCount val="82"/>
                <c:pt idx="0">
                  <c:v>10</c:v>
                </c:pt>
                <c:pt idx="1">
                  <c:v>34.9</c:v>
                </c:pt>
                <c:pt idx="2">
                  <c:v>59.9</c:v>
                </c:pt>
                <c:pt idx="3">
                  <c:v>79.8</c:v>
                </c:pt>
                <c:pt idx="4">
                  <c:v>89.8</c:v>
                </c:pt>
                <c:pt idx="5">
                  <c:v>92.8</c:v>
                </c:pt>
                <c:pt idx="6">
                  <c:v>93.8</c:v>
                </c:pt>
                <c:pt idx="7">
                  <c:v>94.3</c:v>
                </c:pt>
                <c:pt idx="8">
                  <c:v>95.3</c:v>
                </c:pt>
                <c:pt idx="9">
                  <c:v>94.9</c:v>
                </c:pt>
                <c:pt idx="10">
                  <c:v>94.5</c:v>
                </c:pt>
                <c:pt idx="11">
                  <c:v>94.1</c:v>
                </c:pt>
                <c:pt idx="12">
                  <c:v>93.7</c:v>
                </c:pt>
                <c:pt idx="13">
                  <c:v>93.4</c:v>
                </c:pt>
                <c:pt idx="14">
                  <c:v>93</c:v>
                </c:pt>
                <c:pt idx="15">
                  <c:v>92.6</c:v>
                </c:pt>
                <c:pt idx="16">
                  <c:v>92.2</c:v>
                </c:pt>
                <c:pt idx="17">
                  <c:v>91.8</c:v>
                </c:pt>
                <c:pt idx="18">
                  <c:v>91.4</c:v>
                </c:pt>
                <c:pt idx="19">
                  <c:v>91</c:v>
                </c:pt>
                <c:pt idx="20">
                  <c:v>90.6</c:v>
                </c:pt>
                <c:pt idx="21">
                  <c:v>90.2</c:v>
                </c:pt>
                <c:pt idx="22">
                  <c:v>89.8</c:v>
                </c:pt>
                <c:pt idx="23">
                  <c:v>89.4</c:v>
                </c:pt>
                <c:pt idx="24">
                  <c:v>89</c:v>
                </c:pt>
                <c:pt idx="25">
                  <c:v>88.6</c:v>
                </c:pt>
                <c:pt idx="26">
                  <c:v>88.2</c:v>
                </c:pt>
                <c:pt idx="27">
                  <c:v>87.7</c:v>
                </c:pt>
                <c:pt idx="28">
                  <c:v>87.3</c:v>
                </c:pt>
                <c:pt idx="29">
                  <c:v>86.9</c:v>
                </c:pt>
                <c:pt idx="30">
                  <c:v>86.5</c:v>
                </c:pt>
                <c:pt idx="31">
                  <c:v>86.1</c:v>
                </c:pt>
                <c:pt idx="32">
                  <c:v>85.7</c:v>
                </c:pt>
                <c:pt idx="33">
                  <c:v>85.3</c:v>
                </c:pt>
                <c:pt idx="34">
                  <c:v>84.9</c:v>
                </c:pt>
                <c:pt idx="35">
                  <c:v>84.5</c:v>
                </c:pt>
                <c:pt idx="36">
                  <c:v>84</c:v>
                </c:pt>
                <c:pt idx="37">
                  <c:v>83.5</c:v>
                </c:pt>
                <c:pt idx="38">
                  <c:v>83</c:v>
                </c:pt>
                <c:pt idx="39">
                  <c:v>82.5</c:v>
                </c:pt>
                <c:pt idx="40">
                  <c:v>82</c:v>
                </c:pt>
                <c:pt idx="41">
                  <c:v>81.5</c:v>
                </c:pt>
                <c:pt idx="42">
                  <c:v>81</c:v>
                </c:pt>
                <c:pt idx="43">
                  <c:v>80.5</c:v>
                </c:pt>
                <c:pt idx="44">
                  <c:v>80</c:v>
                </c:pt>
                <c:pt idx="45">
                  <c:v>79.5</c:v>
                </c:pt>
                <c:pt idx="46">
                  <c:v>79</c:v>
                </c:pt>
                <c:pt idx="47">
                  <c:v>78.5</c:v>
                </c:pt>
                <c:pt idx="48">
                  <c:v>78</c:v>
                </c:pt>
                <c:pt idx="49">
                  <c:v>77.5</c:v>
                </c:pt>
                <c:pt idx="50">
                  <c:v>77</c:v>
                </c:pt>
                <c:pt idx="51">
                  <c:v>76.599999999999994</c:v>
                </c:pt>
                <c:pt idx="52">
                  <c:v>76.3</c:v>
                </c:pt>
                <c:pt idx="53">
                  <c:v>75.900000000000006</c:v>
                </c:pt>
                <c:pt idx="54">
                  <c:v>75.5</c:v>
                </c:pt>
                <c:pt idx="55">
                  <c:v>75.099999999999994</c:v>
                </c:pt>
                <c:pt idx="56">
                  <c:v>74.8</c:v>
                </c:pt>
                <c:pt idx="57">
                  <c:v>74.5</c:v>
                </c:pt>
                <c:pt idx="58">
                  <c:v>74.2</c:v>
                </c:pt>
                <c:pt idx="59">
                  <c:v>73.8</c:v>
                </c:pt>
                <c:pt idx="60">
                  <c:v>73.400000000000006</c:v>
                </c:pt>
                <c:pt idx="61">
                  <c:v>73</c:v>
                </c:pt>
                <c:pt idx="62">
                  <c:v>72</c:v>
                </c:pt>
                <c:pt idx="63">
                  <c:v>71</c:v>
                </c:pt>
                <c:pt idx="64">
                  <c:v>70</c:v>
                </c:pt>
                <c:pt idx="65">
                  <c:v>69</c:v>
                </c:pt>
                <c:pt idx="66">
                  <c:v>68</c:v>
                </c:pt>
                <c:pt idx="67">
                  <c:v>67</c:v>
                </c:pt>
                <c:pt idx="68">
                  <c:v>66</c:v>
                </c:pt>
                <c:pt idx="69">
                  <c:v>65</c:v>
                </c:pt>
                <c:pt idx="70">
                  <c:v>64</c:v>
                </c:pt>
                <c:pt idx="71">
                  <c:v>63</c:v>
                </c:pt>
                <c:pt idx="72">
                  <c:v>62</c:v>
                </c:pt>
                <c:pt idx="73">
                  <c:v>61</c:v>
                </c:pt>
                <c:pt idx="74">
                  <c:v>60</c:v>
                </c:pt>
                <c:pt idx="75">
                  <c:v>59</c:v>
                </c:pt>
                <c:pt idx="76">
                  <c:v>58</c:v>
                </c:pt>
                <c:pt idx="77">
                  <c:v>57</c:v>
                </c:pt>
                <c:pt idx="78">
                  <c:v>56</c:v>
                </c:pt>
                <c:pt idx="79">
                  <c:v>55</c:v>
                </c:pt>
                <c:pt idx="80">
                  <c:v>54</c:v>
                </c:pt>
                <c:pt idx="81">
                  <c:v>53</c:v>
                </c:pt>
              </c:numCache>
            </c:numRef>
          </c:val>
        </c:ser>
        <c:ser>
          <c:idx val="1"/>
          <c:order val="1"/>
          <c:tx>
            <c:v>tény %</c:v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numRef>
              <c:f>'[TESZT battéria 2010-2011-2012..xls]TSL vt TECH'!$A$4:$A$85</c:f>
              <c:numCache>
                <c:formatCode>General</c:formatCode>
                <c:ptCount val="82"/>
                <c:pt idx="0">
                  <c:v>19</c:v>
                </c:pt>
                <c:pt idx="1">
                  <c:v>20</c:v>
                </c:pt>
                <c:pt idx="2">
                  <c:v>21</c:v>
                </c:pt>
                <c:pt idx="3">
                  <c:v>22</c:v>
                </c:pt>
                <c:pt idx="4">
                  <c:v>23</c:v>
                </c:pt>
                <c:pt idx="5">
                  <c:v>24</c:v>
                </c:pt>
                <c:pt idx="6">
                  <c:v>25</c:v>
                </c:pt>
                <c:pt idx="7">
                  <c:v>26</c:v>
                </c:pt>
                <c:pt idx="8">
                  <c:v>27</c:v>
                </c:pt>
                <c:pt idx="9">
                  <c:v>28</c:v>
                </c:pt>
                <c:pt idx="10">
                  <c:v>29</c:v>
                </c:pt>
                <c:pt idx="11">
                  <c:v>30</c:v>
                </c:pt>
                <c:pt idx="12">
                  <c:v>31</c:v>
                </c:pt>
                <c:pt idx="13">
                  <c:v>32</c:v>
                </c:pt>
                <c:pt idx="14">
                  <c:v>33</c:v>
                </c:pt>
                <c:pt idx="15">
                  <c:v>34</c:v>
                </c:pt>
                <c:pt idx="16">
                  <c:v>35</c:v>
                </c:pt>
                <c:pt idx="17">
                  <c:v>36</c:v>
                </c:pt>
                <c:pt idx="18">
                  <c:v>37</c:v>
                </c:pt>
                <c:pt idx="19">
                  <c:v>38</c:v>
                </c:pt>
                <c:pt idx="20">
                  <c:v>39</c:v>
                </c:pt>
                <c:pt idx="21">
                  <c:v>40</c:v>
                </c:pt>
                <c:pt idx="22">
                  <c:v>41</c:v>
                </c:pt>
                <c:pt idx="23">
                  <c:v>42</c:v>
                </c:pt>
                <c:pt idx="24">
                  <c:v>43</c:v>
                </c:pt>
                <c:pt idx="25">
                  <c:v>44</c:v>
                </c:pt>
                <c:pt idx="26">
                  <c:v>45</c:v>
                </c:pt>
                <c:pt idx="27">
                  <c:v>46</c:v>
                </c:pt>
                <c:pt idx="28">
                  <c:v>47</c:v>
                </c:pt>
                <c:pt idx="29">
                  <c:v>48</c:v>
                </c:pt>
                <c:pt idx="30">
                  <c:v>49</c:v>
                </c:pt>
                <c:pt idx="31">
                  <c:v>50</c:v>
                </c:pt>
                <c:pt idx="32">
                  <c:v>51</c:v>
                </c:pt>
                <c:pt idx="33">
                  <c:v>52</c:v>
                </c:pt>
                <c:pt idx="34">
                  <c:v>53</c:v>
                </c:pt>
                <c:pt idx="35">
                  <c:v>54</c:v>
                </c:pt>
                <c:pt idx="36">
                  <c:v>55</c:v>
                </c:pt>
                <c:pt idx="37">
                  <c:v>56</c:v>
                </c:pt>
                <c:pt idx="38">
                  <c:v>57</c:v>
                </c:pt>
                <c:pt idx="39">
                  <c:v>58</c:v>
                </c:pt>
                <c:pt idx="40">
                  <c:v>59</c:v>
                </c:pt>
                <c:pt idx="41">
                  <c:v>60</c:v>
                </c:pt>
                <c:pt idx="42">
                  <c:v>61</c:v>
                </c:pt>
                <c:pt idx="43">
                  <c:v>62</c:v>
                </c:pt>
                <c:pt idx="44">
                  <c:v>63</c:v>
                </c:pt>
                <c:pt idx="45">
                  <c:v>64</c:v>
                </c:pt>
                <c:pt idx="46">
                  <c:v>65</c:v>
                </c:pt>
                <c:pt idx="47">
                  <c:v>66</c:v>
                </c:pt>
                <c:pt idx="48">
                  <c:v>67</c:v>
                </c:pt>
                <c:pt idx="49">
                  <c:v>68</c:v>
                </c:pt>
                <c:pt idx="50">
                  <c:v>69</c:v>
                </c:pt>
                <c:pt idx="51">
                  <c:v>70</c:v>
                </c:pt>
                <c:pt idx="52">
                  <c:v>71</c:v>
                </c:pt>
                <c:pt idx="53">
                  <c:v>72</c:v>
                </c:pt>
                <c:pt idx="54">
                  <c:v>73</c:v>
                </c:pt>
                <c:pt idx="55">
                  <c:v>74</c:v>
                </c:pt>
                <c:pt idx="56">
                  <c:v>75</c:v>
                </c:pt>
                <c:pt idx="57">
                  <c:v>76</c:v>
                </c:pt>
                <c:pt idx="58">
                  <c:v>77</c:v>
                </c:pt>
                <c:pt idx="59">
                  <c:v>78</c:v>
                </c:pt>
                <c:pt idx="60">
                  <c:v>79</c:v>
                </c:pt>
                <c:pt idx="61">
                  <c:v>80</c:v>
                </c:pt>
                <c:pt idx="62">
                  <c:v>81</c:v>
                </c:pt>
                <c:pt idx="63">
                  <c:v>82</c:v>
                </c:pt>
                <c:pt idx="64">
                  <c:v>83</c:v>
                </c:pt>
                <c:pt idx="65">
                  <c:v>84</c:v>
                </c:pt>
                <c:pt idx="66">
                  <c:v>85</c:v>
                </c:pt>
                <c:pt idx="67">
                  <c:v>86</c:v>
                </c:pt>
                <c:pt idx="68">
                  <c:v>87</c:v>
                </c:pt>
                <c:pt idx="69">
                  <c:v>88</c:v>
                </c:pt>
                <c:pt idx="70">
                  <c:v>89</c:v>
                </c:pt>
                <c:pt idx="71">
                  <c:v>90</c:v>
                </c:pt>
                <c:pt idx="72">
                  <c:v>91</c:v>
                </c:pt>
                <c:pt idx="73">
                  <c:v>92</c:v>
                </c:pt>
                <c:pt idx="74">
                  <c:v>93</c:v>
                </c:pt>
                <c:pt idx="75">
                  <c:v>94</c:v>
                </c:pt>
                <c:pt idx="76">
                  <c:v>95</c:v>
                </c:pt>
                <c:pt idx="77">
                  <c:v>96</c:v>
                </c:pt>
                <c:pt idx="78">
                  <c:v>97</c:v>
                </c:pt>
                <c:pt idx="79">
                  <c:v>98</c:v>
                </c:pt>
                <c:pt idx="80">
                  <c:v>99</c:v>
                </c:pt>
                <c:pt idx="81">
                  <c:v>100</c:v>
                </c:pt>
              </c:numCache>
            </c:numRef>
          </c:cat>
          <c:val>
            <c:numRef>
              <c:f>'[TESZT battéria 2010-2011-2012..xls]TSL vt TECH'!$G$4:$G$85</c:f>
              <c:numCache>
                <c:formatCode>_(* #,##0.00_);_(* \(#,##0.00\);_(* "-"??_);_(@_)</c:formatCode>
                <c:ptCount val="82"/>
                <c:pt idx="0">
                  <c:v>0</c:v>
                </c:pt>
                <c:pt idx="1">
                  <c:v>1.1652498444951278</c:v>
                </c:pt>
                <c:pt idx="2">
                  <c:v>5.9879742898610822</c:v>
                </c:pt>
                <c:pt idx="3">
                  <c:v>31.689819614347915</c:v>
                </c:pt>
                <c:pt idx="4">
                  <c:v>75.585735019697267</c:v>
                </c:pt>
                <c:pt idx="5">
                  <c:v>94.642338793282164</c:v>
                </c:pt>
                <c:pt idx="6">
                  <c:v>95.20422973253163</c:v>
                </c:pt>
                <c:pt idx="7">
                  <c:v>95.749533485382571</c:v>
                </c:pt>
                <c:pt idx="8">
                  <c:v>95.384615384615401</c:v>
                </c:pt>
                <c:pt idx="9">
                  <c:v>95.237404105328636</c:v>
                </c:pt>
                <c:pt idx="10">
                  <c:v>94.758449098071722</c:v>
                </c:pt>
                <c:pt idx="11">
                  <c:v>94.719054530375317</c:v>
                </c:pt>
                <c:pt idx="12">
                  <c:v>94.368650217706801</c:v>
                </c:pt>
                <c:pt idx="13">
                  <c:v>94.221438938420064</c:v>
                </c:pt>
                <c:pt idx="14">
                  <c:v>93.172299398714472</c:v>
                </c:pt>
                <c:pt idx="15">
                  <c:v>92.86750984864193</c:v>
                </c:pt>
                <c:pt idx="16">
                  <c:v>92.873730043541343</c:v>
                </c:pt>
                <c:pt idx="17">
                  <c:v>92.380261248185775</c:v>
                </c:pt>
                <c:pt idx="18">
                  <c:v>91.733360978643987</c:v>
                </c:pt>
                <c:pt idx="19">
                  <c:v>90.870827285921621</c:v>
                </c:pt>
                <c:pt idx="20">
                  <c:v>90.352477710968245</c:v>
                </c:pt>
                <c:pt idx="21">
                  <c:v>90.391872278664707</c:v>
                </c:pt>
                <c:pt idx="22">
                  <c:v>90.843873108024027</c:v>
                </c:pt>
                <c:pt idx="23">
                  <c:v>90.688368235538036</c:v>
                </c:pt>
                <c:pt idx="24">
                  <c:v>90.404312668463604</c:v>
                </c:pt>
                <c:pt idx="25">
                  <c:v>89.52726518764257</c:v>
                </c:pt>
                <c:pt idx="26">
                  <c:v>87.495334853825398</c:v>
                </c:pt>
                <c:pt idx="27">
                  <c:v>87.093095583661608</c:v>
                </c:pt>
                <c:pt idx="28">
                  <c:v>87.632179141613079</c:v>
                </c:pt>
                <c:pt idx="29">
                  <c:v>87.491188057225799</c:v>
                </c:pt>
                <c:pt idx="30">
                  <c:v>86.825627202985686</c:v>
                </c:pt>
                <c:pt idx="31">
                  <c:v>87.16566452415509</c:v>
                </c:pt>
                <c:pt idx="32">
                  <c:v>86.802819821687748</c:v>
                </c:pt>
                <c:pt idx="33">
                  <c:v>86.641094754302316</c:v>
                </c:pt>
                <c:pt idx="34">
                  <c:v>86.628654364503419</c:v>
                </c:pt>
                <c:pt idx="35">
                  <c:v>85.330707028820228</c:v>
                </c:pt>
                <c:pt idx="36">
                  <c:v>84.640265394982393</c:v>
                </c:pt>
                <c:pt idx="37">
                  <c:v>84.93468795355588</c:v>
                </c:pt>
                <c:pt idx="38">
                  <c:v>84.493054115695614</c:v>
                </c:pt>
                <c:pt idx="39">
                  <c:v>84.575990047688137</c:v>
                </c:pt>
                <c:pt idx="40">
                  <c:v>84.756375699771922</c:v>
                </c:pt>
                <c:pt idx="41">
                  <c:v>84.571843251088538</c:v>
                </c:pt>
                <c:pt idx="42">
                  <c:v>84.590503835786848</c:v>
                </c:pt>
                <c:pt idx="43">
                  <c:v>83.151565415716362</c:v>
                </c:pt>
                <c:pt idx="44">
                  <c:v>82.434169603980948</c:v>
                </c:pt>
                <c:pt idx="45">
                  <c:v>81.50943396226414</c:v>
                </c:pt>
                <c:pt idx="46">
                  <c:v>79.885963093510256</c:v>
                </c:pt>
                <c:pt idx="47">
                  <c:v>78.782915198009519</c:v>
                </c:pt>
                <c:pt idx="48">
                  <c:v>78.415923698942592</c:v>
                </c:pt>
                <c:pt idx="49">
                  <c:v>77.880986937590677</c:v>
                </c:pt>
                <c:pt idx="50">
                  <c:v>77.64669292971179</c:v>
                </c:pt>
                <c:pt idx="51">
                  <c:v>77.196765498652283</c:v>
                </c:pt>
                <c:pt idx="52">
                  <c:v>76.972838482272422</c:v>
                </c:pt>
                <c:pt idx="53">
                  <c:v>76.65353514410117</c:v>
                </c:pt>
                <c:pt idx="54">
                  <c:v>76.218121501140388</c:v>
                </c:pt>
                <c:pt idx="55">
                  <c:v>76.303130831432696</c:v>
                </c:pt>
                <c:pt idx="56">
                  <c:v>75.631349782293185</c:v>
                </c:pt>
                <c:pt idx="57">
                  <c:v>75.365954799917077</c:v>
                </c:pt>
                <c:pt idx="58">
                  <c:v>74.074227659133328</c:v>
                </c:pt>
                <c:pt idx="59">
                  <c:v>73.126684636118583</c:v>
                </c:pt>
                <c:pt idx="60">
                  <c:v>71.358075886377762</c:v>
                </c:pt>
                <c:pt idx="61">
                  <c:v>69.436035662450749</c:v>
                </c:pt>
                <c:pt idx="62">
                  <c:v>68.088326767572056</c:v>
                </c:pt>
                <c:pt idx="63">
                  <c:v>58.623263528923921</c:v>
                </c:pt>
                <c:pt idx="64">
                  <c:v>54.526228488492627</c:v>
                </c:pt>
                <c:pt idx="65">
                  <c:v>57.447646692929716</c:v>
                </c:pt>
                <c:pt idx="66">
                  <c:v>62.342940078789127</c:v>
                </c:pt>
                <c:pt idx="67">
                  <c:v>62.981546755131646</c:v>
                </c:pt>
                <c:pt idx="68">
                  <c:v>62.357453866887823</c:v>
                </c:pt>
                <c:pt idx="69">
                  <c:v>62.224756375699769</c:v>
                </c:pt>
                <c:pt idx="70">
                  <c:v>62.075471698113198</c:v>
                </c:pt>
                <c:pt idx="71">
                  <c:v>61.930333817126268</c:v>
                </c:pt>
                <c:pt idx="72">
                  <c:v>60.080862533692702</c:v>
                </c:pt>
                <c:pt idx="73">
                  <c:v>59.311631764461943</c:v>
                </c:pt>
                <c:pt idx="74">
                  <c:v>58.915612689197594</c:v>
                </c:pt>
                <c:pt idx="75">
                  <c:v>57.686087497408245</c:v>
                </c:pt>
                <c:pt idx="76">
                  <c:v>56.891975948579741</c:v>
                </c:pt>
                <c:pt idx="77">
                  <c:v>60.105743313290475</c:v>
                </c:pt>
                <c:pt idx="78">
                  <c:v>53.209620568111127</c:v>
                </c:pt>
                <c:pt idx="79">
                  <c:v>51.996682562720295</c:v>
                </c:pt>
                <c:pt idx="80">
                  <c:v>51.109268090400171</c:v>
                </c:pt>
                <c:pt idx="81">
                  <c:v>47.675720505909183</c:v>
                </c:pt>
              </c:numCache>
            </c:numRef>
          </c:val>
        </c:ser>
        <c:dLbls/>
        <c:marker val="1"/>
        <c:axId val="69733760"/>
        <c:axId val="69768320"/>
      </c:lineChart>
      <c:catAx>
        <c:axId val="69733760"/>
        <c:scaling>
          <c:orientation val="minMax"/>
        </c:scaling>
        <c:axPos val="b"/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 pitchFamily="34" charset="0"/>
                <a:ea typeface="Times New Roman"/>
                <a:cs typeface="Times New Roman"/>
              </a:defRPr>
            </a:pPr>
            <a:endParaRPr lang="hu-HU"/>
          </a:p>
        </c:txPr>
        <c:crossAx val="69768320"/>
        <c:crosses val="autoZero"/>
        <c:auto val="1"/>
        <c:lblAlgn val="ctr"/>
        <c:lblOffset val="100"/>
        <c:tickLblSkip val="2"/>
        <c:tickMarkSkip val="1"/>
      </c:catAx>
      <c:valAx>
        <c:axId val="69768320"/>
        <c:scaling>
          <c:orientation val="minMax"/>
          <c:max val="100"/>
        </c:scaling>
        <c:axPos val="l"/>
        <c:majorGridlines>
          <c:spPr>
            <a:ln w="3175">
              <a:noFill/>
              <a:prstDash val="solid"/>
            </a:ln>
          </c:spPr>
        </c:majorGridlines>
        <c:numFmt formatCode="#,##0_ ;\-#,##0\ 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itchFamily="34" charset="0"/>
                <a:ea typeface="Times New Roman"/>
                <a:cs typeface="Times New Roman"/>
              </a:defRPr>
            </a:pPr>
            <a:endParaRPr lang="hu-HU"/>
          </a:p>
        </c:txPr>
        <c:crossAx val="69733760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u-H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autoTitleDeleted val="1"/>
    <c:plotArea>
      <c:layout>
        <c:manualLayout>
          <c:layoutTarget val="inner"/>
          <c:xMode val="edge"/>
          <c:yMode val="edge"/>
          <c:x val="5.1026621672290974E-2"/>
          <c:y val="6.4929813709592027E-2"/>
          <c:w val="0.93278179937952477"/>
          <c:h val="0.79152542372881363"/>
        </c:manualLayout>
      </c:layout>
      <c:lineChart>
        <c:grouping val="standard"/>
        <c:ser>
          <c:idx val="0"/>
          <c:order val="0"/>
          <c:tx>
            <c:v>tech%</c:v>
          </c:tx>
          <c:spPr>
            <a:ln w="28575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'TSL vt TECH'!$A$4:$A$82</c:f>
              <c:numCache>
                <c:formatCode>General</c:formatCode>
                <c:ptCount val="79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  <c:pt idx="17">
                  <c:v>35</c:v>
                </c:pt>
                <c:pt idx="18">
                  <c:v>36</c:v>
                </c:pt>
                <c:pt idx="19">
                  <c:v>37</c:v>
                </c:pt>
                <c:pt idx="20">
                  <c:v>38</c:v>
                </c:pt>
                <c:pt idx="21">
                  <c:v>39</c:v>
                </c:pt>
                <c:pt idx="22">
                  <c:v>40</c:v>
                </c:pt>
                <c:pt idx="23">
                  <c:v>41</c:v>
                </c:pt>
                <c:pt idx="24">
                  <c:v>42</c:v>
                </c:pt>
                <c:pt idx="25">
                  <c:v>43</c:v>
                </c:pt>
                <c:pt idx="26">
                  <c:v>44</c:v>
                </c:pt>
                <c:pt idx="27">
                  <c:v>45</c:v>
                </c:pt>
                <c:pt idx="28">
                  <c:v>46</c:v>
                </c:pt>
                <c:pt idx="29">
                  <c:v>47</c:v>
                </c:pt>
                <c:pt idx="30">
                  <c:v>48</c:v>
                </c:pt>
                <c:pt idx="31">
                  <c:v>49</c:v>
                </c:pt>
                <c:pt idx="32">
                  <c:v>50</c:v>
                </c:pt>
                <c:pt idx="33">
                  <c:v>51</c:v>
                </c:pt>
                <c:pt idx="34">
                  <c:v>52</c:v>
                </c:pt>
                <c:pt idx="35">
                  <c:v>53</c:v>
                </c:pt>
                <c:pt idx="36">
                  <c:v>54</c:v>
                </c:pt>
                <c:pt idx="37">
                  <c:v>55</c:v>
                </c:pt>
                <c:pt idx="38">
                  <c:v>56</c:v>
                </c:pt>
                <c:pt idx="39">
                  <c:v>57</c:v>
                </c:pt>
                <c:pt idx="40">
                  <c:v>58</c:v>
                </c:pt>
                <c:pt idx="41">
                  <c:v>59</c:v>
                </c:pt>
                <c:pt idx="42">
                  <c:v>60</c:v>
                </c:pt>
                <c:pt idx="43">
                  <c:v>61</c:v>
                </c:pt>
                <c:pt idx="44">
                  <c:v>62</c:v>
                </c:pt>
                <c:pt idx="45">
                  <c:v>63</c:v>
                </c:pt>
                <c:pt idx="46">
                  <c:v>64</c:v>
                </c:pt>
                <c:pt idx="47">
                  <c:v>65</c:v>
                </c:pt>
                <c:pt idx="48">
                  <c:v>66</c:v>
                </c:pt>
                <c:pt idx="49">
                  <c:v>67</c:v>
                </c:pt>
                <c:pt idx="50">
                  <c:v>68</c:v>
                </c:pt>
                <c:pt idx="51">
                  <c:v>69</c:v>
                </c:pt>
                <c:pt idx="52">
                  <c:v>70</c:v>
                </c:pt>
                <c:pt idx="53">
                  <c:v>71</c:v>
                </c:pt>
                <c:pt idx="54">
                  <c:v>72</c:v>
                </c:pt>
                <c:pt idx="55">
                  <c:v>73</c:v>
                </c:pt>
                <c:pt idx="56">
                  <c:v>74</c:v>
                </c:pt>
                <c:pt idx="57">
                  <c:v>75</c:v>
                </c:pt>
                <c:pt idx="58">
                  <c:v>76</c:v>
                </c:pt>
                <c:pt idx="59">
                  <c:v>77</c:v>
                </c:pt>
                <c:pt idx="60">
                  <c:v>78</c:v>
                </c:pt>
                <c:pt idx="61">
                  <c:v>79</c:v>
                </c:pt>
                <c:pt idx="62">
                  <c:v>80</c:v>
                </c:pt>
                <c:pt idx="63">
                  <c:v>81</c:v>
                </c:pt>
                <c:pt idx="64">
                  <c:v>82</c:v>
                </c:pt>
                <c:pt idx="65">
                  <c:v>83</c:v>
                </c:pt>
                <c:pt idx="66">
                  <c:v>84</c:v>
                </c:pt>
                <c:pt idx="67">
                  <c:v>85</c:v>
                </c:pt>
                <c:pt idx="68">
                  <c:v>86</c:v>
                </c:pt>
                <c:pt idx="69">
                  <c:v>87</c:v>
                </c:pt>
                <c:pt idx="70">
                  <c:v>88</c:v>
                </c:pt>
                <c:pt idx="71">
                  <c:v>89</c:v>
                </c:pt>
                <c:pt idx="72">
                  <c:v>90</c:v>
                </c:pt>
                <c:pt idx="73">
                  <c:v>91</c:v>
                </c:pt>
                <c:pt idx="74">
                  <c:v>92</c:v>
                </c:pt>
                <c:pt idx="75">
                  <c:v>93</c:v>
                </c:pt>
                <c:pt idx="76">
                  <c:v>94</c:v>
                </c:pt>
                <c:pt idx="77">
                  <c:v>95</c:v>
                </c:pt>
                <c:pt idx="78">
                  <c:v>96</c:v>
                </c:pt>
              </c:numCache>
            </c:numRef>
          </c:cat>
          <c:val>
            <c:numRef>
              <c:f>'TSL vt TECH'!$B$4:$B$82</c:f>
              <c:numCache>
                <c:formatCode>_(* #,##0.00_);_(* \(#,##0.00\);_(* "-"??_);_(@_)</c:formatCode>
                <c:ptCount val="79"/>
                <c:pt idx="1">
                  <c:v>10</c:v>
                </c:pt>
                <c:pt idx="2">
                  <c:v>34.9</c:v>
                </c:pt>
                <c:pt idx="3">
                  <c:v>59.9</c:v>
                </c:pt>
                <c:pt idx="4">
                  <c:v>79.8</c:v>
                </c:pt>
                <c:pt idx="5">
                  <c:v>89.8</c:v>
                </c:pt>
                <c:pt idx="6">
                  <c:v>92.8</c:v>
                </c:pt>
                <c:pt idx="7">
                  <c:v>93.8</c:v>
                </c:pt>
                <c:pt idx="8">
                  <c:v>94.3</c:v>
                </c:pt>
                <c:pt idx="9">
                  <c:v>95.3</c:v>
                </c:pt>
                <c:pt idx="10">
                  <c:v>95</c:v>
                </c:pt>
                <c:pt idx="11">
                  <c:v>94.7</c:v>
                </c:pt>
                <c:pt idx="12">
                  <c:v>94.4</c:v>
                </c:pt>
                <c:pt idx="13">
                  <c:v>94.1</c:v>
                </c:pt>
                <c:pt idx="14">
                  <c:v>93.8</c:v>
                </c:pt>
                <c:pt idx="15">
                  <c:v>93.5</c:v>
                </c:pt>
                <c:pt idx="16">
                  <c:v>93.2</c:v>
                </c:pt>
                <c:pt idx="17">
                  <c:v>92.9</c:v>
                </c:pt>
                <c:pt idx="18">
                  <c:v>92.6</c:v>
                </c:pt>
                <c:pt idx="19">
                  <c:v>92.3</c:v>
                </c:pt>
                <c:pt idx="20">
                  <c:v>92</c:v>
                </c:pt>
                <c:pt idx="21">
                  <c:v>91.7</c:v>
                </c:pt>
                <c:pt idx="22">
                  <c:v>91.4</c:v>
                </c:pt>
                <c:pt idx="23">
                  <c:v>91</c:v>
                </c:pt>
                <c:pt idx="24">
                  <c:v>90.6</c:v>
                </c:pt>
                <c:pt idx="25">
                  <c:v>90.2</c:v>
                </c:pt>
                <c:pt idx="26">
                  <c:v>89.8</c:v>
                </c:pt>
                <c:pt idx="27">
                  <c:v>89.4</c:v>
                </c:pt>
                <c:pt idx="28">
                  <c:v>89</c:v>
                </c:pt>
                <c:pt idx="29">
                  <c:v>88.6</c:v>
                </c:pt>
                <c:pt idx="30">
                  <c:v>88.2</c:v>
                </c:pt>
                <c:pt idx="31">
                  <c:v>87.8</c:v>
                </c:pt>
                <c:pt idx="32">
                  <c:v>87.4</c:v>
                </c:pt>
                <c:pt idx="33">
                  <c:v>87</c:v>
                </c:pt>
                <c:pt idx="34">
                  <c:v>86.6</c:v>
                </c:pt>
                <c:pt idx="35">
                  <c:v>86.2</c:v>
                </c:pt>
                <c:pt idx="36">
                  <c:v>85.8</c:v>
                </c:pt>
                <c:pt idx="37">
                  <c:v>85.4</c:v>
                </c:pt>
                <c:pt idx="38">
                  <c:v>85</c:v>
                </c:pt>
                <c:pt idx="39">
                  <c:v>84.6</c:v>
                </c:pt>
                <c:pt idx="40">
                  <c:v>84.2</c:v>
                </c:pt>
                <c:pt idx="41">
                  <c:v>83.8</c:v>
                </c:pt>
                <c:pt idx="42">
                  <c:v>83.4</c:v>
                </c:pt>
                <c:pt idx="43">
                  <c:v>82.9</c:v>
                </c:pt>
                <c:pt idx="44">
                  <c:v>82.4</c:v>
                </c:pt>
                <c:pt idx="45">
                  <c:v>81.900000000000006</c:v>
                </c:pt>
                <c:pt idx="46">
                  <c:v>81.400000000000006</c:v>
                </c:pt>
                <c:pt idx="47">
                  <c:v>80.900000000000006</c:v>
                </c:pt>
                <c:pt idx="48">
                  <c:v>80.400000000000006</c:v>
                </c:pt>
                <c:pt idx="49">
                  <c:v>79.900000000000006</c:v>
                </c:pt>
                <c:pt idx="50">
                  <c:v>79.400000000000006</c:v>
                </c:pt>
                <c:pt idx="51">
                  <c:v>78.900000000000006</c:v>
                </c:pt>
                <c:pt idx="52">
                  <c:v>78.400000000000006</c:v>
                </c:pt>
                <c:pt idx="53">
                  <c:v>77.900000000000006</c:v>
                </c:pt>
                <c:pt idx="54">
                  <c:v>77.400000000000006</c:v>
                </c:pt>
                <c:pt idx="55">
                  <c:v>76.900000000000006</c:v>
                </c:pt>
                <c:pt idx="56">
                  <c:v>76.400000000000006</c:v>
                </c:pt>
                <c:pt idx="57">
                  <c:v>75</c:v>
                </c:pt>
                <c:pt idx="58">
                  <c:v>75.400000000000006</c:v>
                </c:pt>
                <c:pt idx="59">
                  <c:v>74.8</c:v>
                </c:pt>
                <c:pt idx="60">
                  <c:v>74.2</c:v>
                </c:pt>
                <c:pt idx="61">
                  <c:v>73.599999999999994</c:v>
                </c:pt>
                <c:pt idx="62">
                  <c:v>73</c:v>
                </c:pt>
                <c:pt idx="63">
                  <c:v>72.3</c:v>
                </c:pt>
                <c:pt idx="64">
                  <c:v>71.599999999999994</c:v>
                </c:pt>
                <c:pt idx="65">
                  <c:v>70.900000000000006</c:v>
                </c:pt>
                <c:pt idx="66">
                  <c:v>70.2</c:v>
                </c:pt>
                <c:pt idx="67">
                  <c:v>69.400000000000006</c:v>
                </c:pt>
                <c:pt idx="68">
                  <c:v>68.599999999999994</c:v>
                </c:pt>
                <c:pt idx="69">
                  <c:v>67.8</c:v>
                </c:pt>
                <c:pt idx="70">
                  <c:v>67</c:v>
                </c:pt>
                <c:pt idx="71">
                  <c:v>66.2</c:v>
                </c:pt>
                <c:pt idx="72">
                  <c:v>65.400000000000006</c:v>
                </c:pt>
                <c:pt idx="73">
                  <c:v>64.400000000000006</c:v>
                </c:pt>
                <c:pt idx="74">
                  <c:v>63.4</c:v>
                </c:pt>
                <c:pt idx="75">
                  <c:v>62.4</c:v>
                </c:pt>
                <c:pt idx="76">
                  <c:v>61.4</c:v>
                </c:pt>
                <c:pt idx="77">
                  <c:v>60.4</c:v>
                </c:pt>
                <c:pt idx="78">
                  <c:v>59.4</c:v>
                </c:pt>
              </c:numCache>
            </c:numRef>
          </c:val>
        </c:ser>
        <c:ser>
          <c:idx val="1"/>
          <c:order val="1"/>
          <c:tx>
            <c:v>tény %</c:v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numRef>
              <c:f>'TSL vt TECH'!$A$4:$A$82</c:f>
              <c:numCache>
                <c:formatCode>General</c:formatCode>
                <c:ptCount val="79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  <c:pt idx="17">
                  <c:v>35</c:v>
                </c:pt>
                <c:pt idx="18">
                  <c:v>36</c:v>
                </c:pt>
                <c:pt idx="19">
                  <c:v>37</c:v>
                </c:pt>
                <c:pt idx="20">
                  <c:v>38</c:v>
                </c:pt>
                <c:pt idx="21">
                  <c:v>39</c:v>
                </c:pt>
                <c:pt idx="22">
                  <c:v>40</c:v>
                </c:pt>
                <c:pt idx="23">
                  <c:v>41</c:v>
                </c:pt>
                <c:pt idx="24">
                  <c:v>42</c:v>
                </c:pt>
                <c:pt idx="25">
                  <c:v>43</c:v>
                </c:pt>
                <c:pt idx="26">
                  <c:v>44</c:v>
                </c:pt>
                <c:pt idx="27">
                  <c:v>45</c:v>
                </c:pt>
                <c:pt idx="28">
                  <c:v>46</c:v>
                </c:pt>
                <c:pt idx="29">
                  <c:v>47</c:v>
                </c:pt>
                <c:pt idx="30">
                  <c:v>48</c:v>
                </c:pt>
                <c:pt idx="31">
                  <c:v>49</c:v>
                </c:pt>
                <c:pt idx="32">
                  <c:v>50</c:v>
                </c:pt>
                <c:pt idx="33">
                  <c:v>51</c:v>
                </c:pt>
                <c:pt idx="34">
                  <c:v>52</c:v>
                </c:pt>
                <c:pt idx="35">
                  <c:v>53</c:v>
                </c:pt>
                <c:pt idx="36">
                  <c:v>54</c:v>
                </c:pt>
                <c:pt idx="37">
                  <c:v>55</c:v>
                </c:pt>
                <c:pt idx="38">
                  <c:v>56</c:v>
                </c:pt>
                <c:pt idx="39">
                  <c:v>57</c:v>
                </c:pt>
                <c:pt idx="40">
                  <c:v>58</c:v>
                </c:pt>
                <c:pt idx="41">
                  <c:v>59</c:v>
                </c:pt>
                <c:pt idx="42">
                  <c:v>60</c:v>
                </c:pt>
                <c:pt idx="43">
                  <c:v>61</c:v>
                </c:pt>
                <c:pt idx="44">
                  <c:v>62</c:v>
                </c:pt>
                <c:pt idx="45">
                  <c:v>63</c:v>
                </c:pt>
                <c:pt idx="46">
                  <c:v>64</c:v>
                </c:pt>
                <c:pt idx="47">
                  <c:v>65</c:v>
                </c:pt>
                <c:pt idx="48">
                  <c:v>66</c:v>
                </c:pt>
                <c:pt idx="49">
                  <c:v>67</c:v>
                </c:pt>
                <c:pt idx="50">
                  <c:v>68</c:v>
                </c:pt>
                <c:pt idx="51">
                  <c:v>69</c:v>
                </c:pt>
                <c:pt idx="52">
                  <c:v>70</c:v>
                </c:pt>
                <c:pt idx="53">
                  <c:v>71</c:v>
                </c:pt>
                <c:pt idx="54">
                  <c:v>72</c:v>
                </c:pt>
                <c:pt idx="55">
                  <c:v>73</c:v>
                </c:pt>
                <c:pt idx="56">
                  <c:v>74</c:v>
                </c:pt>
                <c:pt idx="57">
                  <c:v>75</c:v>
                </c:pt>
                <c:pt idx="58">
                  <c:v>76</c:v>
                </c:pt>
                <c:pt idx="59">
                  <c:v>77</c:v>
                </c:pt>
                <c:pt idx="60">
                  <c:v>78</c:v>
                </c:pt>
                <c:pt idx="61">
                  <c:v>79</c:v>
                </c:pt>
                <c:pt idx="62">
                  <c:v>80</c:v>
                </c:pt>
                <c:pt idx="63">
                  <c:v>81</c:v>
                </c:pt>
                <c:pt idx="64">
                  <c:v>82</c:v>
                </c:pt>
                <c:pt idx="65">
                  <c:v>83</c:v>
                </c:pt>
                <c:pt idx="66">
                  <c:v>84</c:v>
                </c:pt>
                <c:pt idx="67">
                  <c:v>85</c:v>
                </c:pt>
                <c:pt idx="68">
                  <c:v>86</c:v>
                </c:pt>
                <c:pt idx="69">
                  <c:v>87</c:v>
                </c:pt>
                <c:pt idx="70">
                  <c:v>88</c:v>
                </c:pt>
                <c:pt idx="71">
                  <c:v>89</c:v>
                </c:pt>
                <c:pt idx="72">
                  <c:v>90</c:v>
                </c:pt>
                <c:pt idx="73">
                  <c:v>91</c:v>
                </c:pt>
                <c:pt idx="74">
                  <c:v>92</c:v>
                </c:pt>
                <c:pt idx="75">
                  <c:v>93</c:v>
                </c:pt>
                <c:pt idx="76">
                  <c:v>94</c:v>
                </c:pt>
                <c:pt idx="77">
                  <c:v>95</c:v>
                </c:pt>
                <c:pt idx="78">
                  <c:v>96</c:v>
                </c:pt>
              </c:numCache>
            </c:numRef>
          </c:cat>
          <c:val>
            <c:numRef>
              <c:f>'TSL vt TECH'!$E$4:$E$82</c:f>
              <c:numCache>
                <c:formatCode>_(* #,##0.00_);_(* \(#,##0.00\);_(* "-"??_);_(@_)</c:formatCode>
                <c:ptCount val="79"/>
                <c:pt idx="0">
                  <c:v>3.4810495626822164</c:v>
                </c:pt>
                <c:pt idx="1">
                  <c:v>8.3760932944606452</c:v>
                </c:pt>
                <c:pt idx="2">
                  <c:v>17.559766763848394</c:v>
                </c:pt>
                <c:pt idx="3">
                  <c:v>35.711370262390659</c:v>
                </c:pt>
                <c:pt idx="4">
                  <c:v>61.017492711370259</c:v>
                </c:pt>
                <c:pt idx="5">
                  <c:v>83.072886297376073</c:v>
                </c:pt>
                <c:pt idx="6">
                  <c:v>91.941690962099131</c:v>
                </c:pt>
                <c:pt idx="7">
                  <c:v>94.938775510204067</c:v>
                </c:pt>
                <c:pt idx="8">
                  <c:v>95.959183673469383</c:v>
                </c:pt>
                <c:pt idx="9">
                  <c:v>96.067055393585989</c:v>
                </c:pt>
                <c:pt idx="10">
                  <c:v>96.253644314868808</c:v>
                </c:pt>
                <c:pt idx="11">
                  <c:v>96.218658892128261</c:v>
                </c:pt>
                <c:pt idx="12">
                  <c:v>95.34693877551021</c:v>
                </c:pt>
                <c:pt idx="13">
                  <c:v>96.052478134110757</c:v>
                </c:pt>
                <c:pt idx="14">
                  <c:v>95.760932944606409</c:v>
                </c:pt>
                <c:pt idx="15">
                  <c:v>95.708454810495596</c:v>
                </c:pt>
                <c:pt idx="16">
                  <c:v>95.314868804664698</c:v>
                </c:pt>
                <c:pt idx="17">
                  <c:v>94.947521865889229</c:v>
                </c:pt>
                <c:pt idx="18">
                  <c:v>94.827988338192398</c:v>
                </c:pt>
                <c:pt idx="19">
                  <c:v>94.16326530612244</c:v>
                </c:pt>
                <c:pt idx="20">
                  <c:v>94.626822157434361</c:v>
                </c:pt>
                <c:pt idx="21">
                  <c:v>94.478134110787167</c:v>
                </c:pt>
                <c:pt idx="22">
                  <c:v>93.641399416909607</c:v>
                </c:pt>
                <c:pt idx="23">
                  <c:v>93.594752186588892</c:v>
                </c:pt>
                <c:pt idx="24">
                  <c:v>93.679300291545189</c:v>
                </c:pt>
                <c:pt idx="25">
                  <c:v>93.309037900874628</c:v>
                </c:pt>
                <c:pt idx="26">
                  <c:v>93.151603498542286</c:v>
                </c:pt>
                <c:pt idx="27">
                  <c:v>93</c:v>
                </c:pt>
                <c:pt idx="28">
                  <c:v>93.113702623906718</c:v>
                </c:pt>
                <c:pt idx="29">
                  <c:v>92.73469387755101</c:v>
                </c:pt>
                <c:pt idx="30">
                  <c:v>92.253644314868808</c:v>
                </c:pt>
                <c:pt idx="31">
                  <c:v>91.137026239067069</c:v>
                </c:pt>
                <c:pt idx="32">
                  <c:v>90.399416909620982</c:v>
                </c:pt>
                <c:pt idx="33">
                  <c:v>90.408163265306143</c:v>
                </c:pt>
                <c:pt idx="34">
                  <c:v>90.959183673469383</c:v>
                </c:pt>
                <c:pt idx="35">
                  <c:v>91.247813411078738</c:v>
                </c:pt>
                <c:pt idx="36">
                  <c:v>90.825072886297349</c:v>
                </c:pt>
                <c:pt idx="37">
                  <c:v>89.533527696793016</c:v>
                </c:pt>
                <c:pt idx="38">
                  <c:v>88.052478134110757</c:v>
                </c:pt>
                <c:pt idx="39">
                  <c:v>87.778425655976676</c:v>
                </c:pt>
                <c:pt idx="40">
                  <c:v>88.848396501457714</c:v>
                </c:pt>
                <c:pt idx="41">
                  <c:v>89.997084548104965</c:v>
                </c:pt>
                <c:pt idx="42">
                  <c:v>89.880466472303198</c:v>
                </c:pt>
                <c:pt idx="43">
                  <c:v>90.052478134110757</c:v>
                </c:pt>
                <c:pt idx="44">
                  <c:v>89.233236151603478</c:v>
                </c:pt>
                <c:pt idx="45">
                  <c:v>88.900874635568513</c:v>
                </c:pt>
                <c:pt idx="46">
                  <c:v>88.588921282798822</c:v>
                </c:pt>
                <c:pt idx="47">
                  <c:v>88.137026239067069</c:v>
                </c:pt>
                <c:pt idx="48">
                  <c:v>87.393586005830898</c:v>
                </c:pt>
                <c:pt idx="49">
                  <c:v>86.309037900874614</c:v>
                </c:pt>
                <c:pt idx="50">
                  <c:v>85.688046647230308</c:v>
                </c:pt>
                <c:pt idx="51">
                  <c:v>85.090379008746353</c:v>
                </c:pt>
                <c:pt idx="52">
                  <c:v>84.384839650145764</c:v>
                </c:pt>
                <c:pt idx="53">
                  <c:v>83.912536443148696</c:v>
                </c:pt>
                <c:pt idx="54">
                  <c:v>82.489795918367363</c:v>
                </c:pt>
                <c:pt idx="55">
                  <c:v>81.886297376093268</c:v>
                </c:pt>
                <c:pt idx="56">
                  <c:v>81.227405247813422</c:v>
                </c:pt>
                <c:pt idx="57">
                  <c:v>80.690962099125372</c:v>
                </c:pt>
                <c:pt idx="58">
                  <c:v>80.27113702623906</c:v>
                </c:pt>
                <c:pt idx="59">
                  <c:v>80.008746355685105</c:v>
                </c:pt>
                <c:pt idx="60">
                  <c:v>78.874635568513114</c:v>
                </c:pt>
                <c:pt idx="61">
                  <c:v>77.798833819241963</c:v>
                </c:pt>
                <c:pt idx="62">
                  <c:v>77.440233236151599</c:v>
                </c:pt>
                <c:pt idx="63">
                  <c:v>76.093294460641431</c:v>
                </c:pt>
                <c:pt idx="64">
                  <c:v>75.125364431486858</c:v>
                </c:pt>
                <c:pt idx="65">
                  <c:v>73.9737609329446</c:v>
                </c:pt>
                <c:pt idx="66">
                  <c:v>71.364431486880449</c:v>
                </c:pt>
                <c:pt idx="67">
                  <c:v>70.215743440233254</c:v>
                </c:pt>
                <c:pt idx="68">
                  <c:v>69.690962099125372</c:v>
                </c:pt>
                <c:pt idx="69">
                  <c:v>69.472303206997083</c:v>
                </c:pt>
                <c:pt idx="70">
                  <c:v>68.201166180758023</c:v>
                </c:pt>
                <c:pt idx="71">
                  <c:v>65.760932944606409</c:v>
                </c:pt>
                <c:pt idx="72">
                  <c:v>65.559766763848401</c:v>
                </c:pt>
                <c:pt idx="73">
                  <c:v>65.075801749271122</c:v>
                </c:pt>
                <c:pt idx="74">
                  <c:v>63.793002915451908</c:v>
                </c:pt>
                <c:pt idx="75">
                  <c:v>62.743440233236143</c:v>
                </c:pt>
                <c:pt idx="76">
                  <c:v>61.364431486880449</c:v>
                </c:pt>
                <c:pt idx="77">
                  <c:v>60.227405247813415</c:v>
                </c:pt>
                <c:pt idx="78">
                  <c:v>58.696793002915456</c:v>
                </c:pt>
              </c:numCache>
            </c:numRef>
          </c:val>
        </c:ser>
        <c:dLbls/>
        <c:marker val="1"/>
        <c:axId val="131356544"/>
        <c:axId val="131371008"/>
      </c:lineChart>
      <c:catAx>
        <c:axId val="1313565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 pitchFamily="34" charset="0"/>
                    <a:ea typeface="Times New Roman"/>
                    <a:cs typeface="Times New Roman"/>
                  </a:defRPr>
                </a:pPr>
                <a:r>
                  <a:rPr lang="hu-HU" sz="1200" dirty="0" err="1" smtClean="0">
                    <a:latin typeface="Calibri" pitchFamily="34" charset="0"/>
                  </a:rPr>
                  <a:t>Liveweeks</a:t>
                </a:r>
                <a:endParaRPr lang="hu-HU" sz="1200" dirty="0">
                  <a:latin typeface="Calibri" pitchFamily="34" charset="0"/>
                </a:endParaRPr>
              </a:p>
            </c:rich>
          </c:tx>
          <c:layout>
            <c:manualLayout>
              <c:xMode val="edge"/>
              <c:yMode val="edge"/>
              <c:x val="0.50982419197600282"/>
              <c:y val="0.95932193189227133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hu-HU"/>
          </a:p>
        </c:txPr>
        <c:crossAx val="131371008"/>
        <c:crosses val="autoZero"/>
        <c:auto val="1"/>
        <c:lblAlgn val="ctr"/>
        <c:lblOffset val="100"/>
        <c:tickLblSkip val="2"/>
        <c:tickMarkSkip val="1"/>
      </c:catAx>
      <c:valAx>
        <c:axId val="131371008"/>
        <c:scaling>
          <c:orientation val="minMax"/>
          <c:max val="100"/>
        </c:scaling>
        <c:axPos val="l"/>
        <c:majorGridlines>
          <c:spPr>
            <a:ln w="3175">
              <a:noFill/>
              <a:prstDash val="solid"/>
            </a:ln>
          </c:spPr>
        </c:majorGridlines>
        <c:numFmt formatCode="#,##0_ ;\-#,##0\ 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 pitchFamily="34" charset="0"/>
                <a:ea typeface="Times New Roman"/>
                <a:cs typeface="Times New Roman"/>
              </a:defRPr>
            </a:pPr>
            <a:endParaRPr lang="hu-HU"/>
          </a:p>
        </c:txPr>
        <c:crossAx val="131356544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u-H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plotArea>
      <c:layout/>
      <c:lineChart>
        <c:grouping val="standard"/>
        <c:ser>
          <c:idx val="0"/>
          <c:order val="0"/>
          <c:marker>
            <c:symbol val="none"/>
          </c:marker>
          <c:val>
            <c:numRef>
              <c:f>Munka1!$A$16:$A$25</c:f>
              <c:numCache>
                <c:formatCode>General</c:formatCode>
                <c:ptCount val="10"/>
                <c:pt idx="0">
                  <c:v>1.1900000000000002</c:v>
                </c:pt>
                <c:pt idx="1">
                  <c:v>1.29</c:v>
                </c:pt>
                <c:pt idx="2">
                  <c:v>1.3900000000000001</c:v>
                </c:pt>
                <c:pt idx="3">
                  <c:v>1.49</c:v>
                </c:pt>
                <c:pt idx="4">
                  <c:v>1.59</c:v>
                </c:pt>
                <c:pt idx="5">
                  <c:v>1.6900000000000002</c:v>
                </c:pt>
                <c:pt idx="6">
                  <c:v>1.79</c:v>
                </c:pt>
                <c:pt idx="7">
                  <c:v>1.8900000000000001</c:v>
                </c:pt>
                <c:pt idx="8">
                  <c:v>1.9900000000000002</c:v>
                </c:pt>
                <c:pt idx="9">
                  <c:v>2.09</c:v>
                </c:pt>
              </c:numCache>
            </c:numRef>
          </c:val>
        </c:ser>
        <c:ser>
          <c:idx val="1"/>
          <c:order val="1"/>
          <c:marker>
            <c:symbol val="none"/>
          </c:marker>
          <c:val>
            <c:numRef>
              <c:f>Munka1!$B$16:$B$25</c:f>
              <c:numCache>
                <c:formatCode>General</c:formatCode>
                <c:ptCount val="10"/>
                <c:pt idx="0">
                  <c:v>11</c:v>
                </c:pt>
                <c:pt idx="1">
                  <c:v>92</c:v>
                </c:pt>
                <c:pt idx="2">
                  <c:v>415</c:v>
                </c:pt>
                <c:pt idx="3" formatCode="#,##0">
                  <c:v>1076</c:v>
                </c:pt>
                <c:pt idx="4" formatCode="#,##0">
                  <c:v>1423</c:v>
                </c:pt>
                <c:pt idx="5" formatCode="#,##0">
                  <c:v>1087</c:v>
                </c:pt>
                <c:pt idx="6">
                  <c:v>566</c:v>
                </c:pt>
                <c:pt idx="7">
                  <c:v>189</c:v>
                </c:pt>
                <c:pt idx="8">
                  <c:v>56</c:v>
                </c:pt>
                <c:pt idx="9">
                  <c:v>5</c:v>
                </c:pt>
              </c:numCache>
            </c:numRef>
          </c:val>
        </c:ser>
        <c:dLbls/>
        <c:marker val="1"/>
        <c:axId val="81594240"/>
        <c:axId val="81595776"/>
      </c:lineChart>
      <c:catAx>
        <c:axId val="81594240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hu-HU"/>
          </a:p>
        </c:txPr>
        <c:crossAx val="81595776"/>
        <c:crosses val="autoZero"/>
        <c:auto val="1"/>
        <c:lblAlgn val="ctr"/>
        <c:lblOffset val="100"/>
      </c:catAx>
      <c:valAx>
        <c:axId val="81595776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hu-HU"/>
          </a:p>
        </c:txPr>
        <c:crossAx val="81594240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plotArea>
      <c:layout/>
      <c:lineChart>
        <c:grouping val="standard"/>
        <c:ser>
          <c:idx val="1"/>
          <c:order val="0"/>
          <c:marker>
            <c:symbol val="none"/>
          </c:marker>
          <c:val>
            <c:numRef>
              <c:f>Munka1!$B$1:$B$9</c:f>
              <c:numCache>
                <c:formatCode>General</c:formatCode>
                <c:ptCount val="9"/>
                <c:pt idx="0">
                  <c:v>179</c:v>
                </c:pt>
                <c:pt idx="1">
                  <c:v>284</c:v>
                </c:pt>
                <c:pt idx="2">
                  <c:v>496</c:v>
                </c:pt>
                <c:pt idx="3">
                  <c:v>918</c:v>
                </c:pt>
                <c:pt idx="4" formatCode="#,##0">
                  <c:v>1355</c:v>
                </c:pt>
                <c:pt idx="5" formatCode="#,##0">
                  <c:v>1332</c:v>
                </c:pt>
                <c:pt idx="6" formatCode="#,##0">
                  <c:v>1049</c:v>
                </c:pt>
                <c:pt idx="7">
                  <c:v>715</c:v>
                </c:pt>
                <c:pt idx="8">
                  <c:v>519</c:v>
                </c:pt>
              </c:numCache>
            </c:numRef>
          </c:val>
        </c:ser>
        <c:dLbls/>
        <c:marker val="1"/>
        <c:axId val="84347136"/>
        <c:axId val="84353024"/>
      </c:lineChart>
      <c:catAx>
        <c:axId val="84347136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hu-HU"/>
          </a:p>
        </c:txPr>
        <c:crossAx val="84353024"/>
        <c:crosses val="autoZero"/>
        <c:auto val="1"/>
        <c:lblAlgn val="ctr"/>
        <c:lblOffset val="100"/>
      </c:catAx>
      <c:valAx>
        <c:axId val="84353024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hu-HU"/>
          </a:p>
        </c:txPr>
        <c:crossAx val="84347136"/>
        <c:crosses val="autoZero"/>
        <c:crossBetween val="between"/>
      </c:valAx>
      <c:spPr>
        <a:noFill/>
      </c:spPr>
    </c:plotArea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0.20993</cdr:x>
      <cdr:y>0.01847</cdr:y>
    </cdr:from>
    <cdr:to>
      <cdr:x>0.20993</cdr:x>
      <cdr:y>1</cdr:y>
    </cdr:to>
    <cdr:sp macro="" textlink="">
      <cdr:nvSpPr>
        <cdr:cNvPr id="2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807939" y="101600"/>
          <a:ext cx="0" cy="540067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>
          <a:solidFill>
            <a:schemeClr val="tx2">
              <a:lumMod val="75000"/>
            </a:schemeClr>
          </a:solidFill>
          <a:round/>
          <a:headEnd/>
          <a:tailEnd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 xmlns="">
              <a:noFill/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/>
        <a:lstStyle xmlns:a="http://schemas.openxmlformats.org/drawingml/2006/main">
          <a:defPPr>
            <a:defRPr lang="hu-H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0.77013</cdr:x>
      <cdr:y>0.01847</cdr:y>
    </cdr:from>
    <cdr:to>
      <cdr:x>0.77013</cdr:x>
      <cdr:y>1</cdr:y>
    </cdr:to>
    <cdr:sp macro="" textlink="">
      <cdr:nvSpPr>
        <cdr:cNvPr id="3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6632475" y="101600"/>
          <a:ext cx="0" cy="540067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>
          <a:solidFill>
            <a:schemeClr val="tx2">
              <a:lumMod val="75000"/>
            </a:schemeClr>
          </a:solidFill>
          <a:round/>
          <a:headEnd/>
          <a:tailEnd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 xmlns="">
              <a:noFill/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/>
        <a:lstStyle xmlns:a="http://schemas.openxmlformats.org/drawingml/2006/main">
          <a:defPPr>
            <a:defRPr lang="hu-H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EA56C-1B64-44E8-86DE-B10C2FC330F4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89F5E-23D4-423E-8B77-22A8051B412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62042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 smtClean="0"/>
              <a:t>Selection</a:t>
            </a:r>
            <a:r>
              <a:rPr lang="hu-HU" baseline="0" dirty="0" smtClean="0"/>
              <a:t> is </a:t>
            </a:r>
            <a:r>
              <a:rPr lang="hu-HU" baseline="0" dirty="0" err="1" smtClean="0"/>
              <a:t>based</a:t>
            </a:r>
            <a:r>
              <a:rPr lang="hu-HU" baseline="0" dirty="0" smtClean="0"/>
              <a:t> </a:t>
            </a:r>
            <a:r>
              <a:rPr lang="hu-HU" baseline="0" dirty="0" err="1" smtClean="0"/>
              <a:t>primarily</a:t>
            </a:r>
            <a:r>
              <a:rPr lang="hu-HU" baseline="0" dirty="0" smtClean="0"/>
              <a:t> </a:t>
            </a:r>
            <a:r>
              <a:rPr lang="hu-HU" baseline="0" dirty="0" err="1" smtClean="0"/>
              <a:t>on</a:t>
            </a:r>
            <a:r>
              <a:rPr lang="hu-HU" baseline="0" dirty="0" smtClean="0"/>
              <a:t> IP. </a:t>
            </a:r>
            <a:r>
              <a:rPr lang="hu-HU" baseline="0" dirty="0" err="1" smtClean="0"/>
              <a:t>We</a:t>
            </a:r>
            <a:r>
              <a:rPr lang="hu-HU" baseline="0" dirty="0" smtClean="0"/>
              <a:t> </a:t>
            </a:r>
            <a:r>
              <a:rPr lang="hu-HU" baseline="0" dirty="0" err="1" smtClean="0"/>
              <a:t>have</a:t>
            </a:r>
            <a:r>
              <a:rPr lang="hu-HU" baseline="0" dirty="0" smtClean="0"/>
              <a:t> </a:t>
            </a:r>
            <a:r>
              <a:rPr lang="hu-HU" baseline="0" dirty="0" err="1" smtClean="0"/>
              <a:t>scientific</a:t>
            </a:r>
            <a:r>
              <a:rPr lang="hu-HU" baseline="0" dirty="0" smtClean="0"/>
              <a:t> </a:t>
            </a:r>
            <a:r>
              <a:rPr lang="hu-HU" baseline="0" dirty="0" err="1" smtClean="0"/>
              <a:t>collaboration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with</a:t>
            </a:r>
            <a:r>
              <a:rPr lang="hu-HU" baseline="0" dirty="0" smtClean="0"/>
              <a:t> </a:t>
            </a:r>
            <a:r>
              <a:rPr lang="hu-HU" baseline="0" dirty="0" err="1" smtClean="0"/>
              <a:t>diff</a:t>
            </a:r>
            <a:r>
              <a:rPr lang="hu-HU" baseline="0" dirty="0" smtClean="0"/>
              <a:t>. </a:t>
            </a:r>
            <a:r>
              <a:rPr lang="hu-HU" baseline="0" dirty="0" err="1" smtClean="0"/>
              <a:t>institutes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89F5E-23D4-423E-8B77-22A8051B4127}" type="slidenum">
              <a:rPr lang="hu-HU" smtClean="0"/>
              <a:pPr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264850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erékszögű háromszög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dirty="0" smtClean="0"/>
              <a:t>Mintaszöveg szerkesztése</a:t>
            </a:r>
          </a:p>
          <a:p>
            <a:pPr lvl="1" eaLnBrk="1" latinLnBrk="0" hangingPunct="1"/>
            <a:r>
              <a:rPr lang="hu-HU" dirty="0" smtClean="0"/>
              <a:t>Második szint</a:t>
            </a:r>
          </a:p>
          <a:p>
            <a:pPr lvl="2" eaLnBrk="1" latinLnBrk="0" hangingPunct="1"/>
            <a:r>
              <a:rPr lang="hu-HU" dirty="0" smtClean="0"/>
              <a:t>Harmadik szint</a:t>
            </a:r>
          </a:p>
          <a:p>
            <a:pPr lvl="3" eaLnBrk="1" latinLnBrk="0" hangingPunct="1"/>
            <a:r>
              <a:rPr lang="hu-HU" dirty="0" smtClean="0"/>
              <a:t>Negyedik szint</a:t>
            </a:r>
          </a:p>
          <a:p>
            <a:pPr lvl="4" eaLnBrk="1" latinLnBrk="0" hangingPunct="1"/>
            <a:r>
              <a:rPr lang="hu-HU" dirty="0" smtClean="0"/>
              <a:t>Ötödik szint</a:t>
            </a:r>
            <a:endParaRPr kumimoji="0"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ctr">
              <a:defRPr sz="2800">
                <a:effectLst>
                  <a:reflection blurRad="6350" stA="55000" endA="300" endPos="45500" dir="5400000" sy="-100000" algn="bl" rotWithShape="0"/>
                </a:effectLst>
              </a:defRPr>
            </a:lvl1pPr>
            <a:extLst/>
          </a:lstStyle>
          <a:p>
            <a:r>
              <a:rPr kumimoji="0" lang="hu-HU" dirty="0" smtClean="0"/>
              <a:t>Mintacím szerkesztése</a:t>
            </a:r>
            <a:endParaRPr kumimoji="0" lang="en-US" dirty="0"/>
          </a:p>
        </p:txBody>
      </p:sp>
      <p:pic>
        <p:nvPicPr>
          <p:cNvPr id="8" name="Picture 6" descr="D:\Files\Bábolna Tetra\Media\Tetradays\Prez\EMBL_EN -  átl.közepes -black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313388"/>
            <a:ext cx="1388826" cy="42798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cxnSp>
        <p:nvCxnSpPr>
          <p:cNvPr id="9" name="Egyenes összekötő 8"/>
          <p:cNvCxnSpPr/>
          <p:nvPr userDrawn="1"/>
        </p:nvCxnSpPr>
        <p:spPr>
          <a:xfrm>
            <a:off x="0" y="1260252"/>
            <a:ext cx="9144000" cy="0"/>
          </a:xfrm>
          <a:prstGeom prst="line">
            <a:avLst/>
          </a:prstGeom>
          <a:ln w="31750">
            <a:gradFill flip="none" rotWithShape="1">
              <a:gsLst>
                <a:gs pos="10000">
                  <a:schemeClr val="accent1">
                    <a:lumMod val="75000"/>
                    <a:alpha val="15000"/>
                  </a:schemeClr>
                </a:gs>
                <a:gs pos="50000">
                  <a:schemeClr val="accent1">
                    <a:lumMod val="50000"/>
                  </a:schemeClr>
                </a:gs>
                <a:gs pos="90000">
                  <a:schemeClr val="accent1">
                    <a:lumMod val="75000"/>
                    <a:alpha val="9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ctr">
              <a:defRPr sz="2800">
                <a:effectLst>
                  <a:reflection blurRad="6350" stA="55000" endA="300" endPos="45500" dir="5400000" sy="-100000" algn="bl" rotWithShape="0"/>
                </a:effectLst>
              </a:defRPr>
            </a:lvl1pPr>
            <a:extLst/>
          </a:lstStyle>
          <a:p>
            <a:r>
              <a:rPr kumimoji="0" lang="hu-HU" dirty="0" smtClean="0"/>
              <a:t>Mintacím szerkesztése</a:t>
            </a:r>
            <a:endParaRPr kumimoji="0" lang="en-US" dirty="0"/>
          </a:p>
        </p:txBody>
      </p:sp>
      <p:pic>
        <p:nvPicPr>
          <p:cNvPr id="8" name="Picture 6" descr="D:\Files\Bábolna Tetra\Media\Tetradays\Prez\EMBL_EN -  átl.közepes -black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313388"/>
            <a:ext cx="1388826" cy="42798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Sávnyí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Sávnyí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ctr">
              <a:defRPr sz="2800">
                <a:solidFill>
                  <a:schemeClr val="tx2">
                    <a:lumMod val="9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extLst/>
          </a:lstStyle>
          <a:p>
            <a:r>
              <a:rPr kumimoji="0" lang="hu-HU" dirty="0" smtClean="0"/>
              <a:t>Mintacím szerkesztése</a:t>
            </a:r>
            <a:endParaRPr kumimoji="0" lang="en-US" dirty="0"/>
          </a:p>
        </p:txBody>
      </p:sp>
      <p:pic>
        <p:nvPicPr>
          <p:cNvPr id="7" name="Picture 6" descr="D:\Files\Bábolna Tetra\Media\Tetradays\Prez\EMBL_EN -  átl.közepes -black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313388"/>
            <a:ext cx="1388826" cy="42798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cxnSp>
        <p:nvCxnSpPr>
          <p:cNvPr id="8" name="Egyenes összekötő 7"/>
          <p:cNvCxnSpPr/>
          <p:nvPr userDrawn="1"/>
        </p:nvCxnSpPr>
        <p:spPr>
          <a:xfrm>
            <a:off x="0" y="1260252"/>
            <a:ext cx="9144000" cy="0"/>
          </a:xfrm>
          <a:prstGeom prst="line">
            <a:avLst/>
          </a:prstGeom>
          <a:ln w="31750">
            <a:gradFill flip="none" rotWithShape="1">
              <a:gsLst>
                <a:gs pos="10000">
                  <a:schemeClr val="accent1">
                    <a:lumMod val="75000"/>
                    <a:alpha val="15000"/>
                  </a:schemeClr>
                </a:gs>
                <a:gs pos="50000">
                  <a:schemeClr val="accent1">
                    <a:lumMod val="50000"/>
                  </a:schemeClr>
                </a:gs>
                <a:gs pos="90000">
                  <a:schemeClr val="accent1">
                    <a:lumMod val="75000"/>
                    <a:alpha val="9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ctr">
              <a:defRPr sz="2800">
                <a:solidFill>
                  <a:schemeClr val="tx2">
                    <a:lumMod val="9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extLst/>
          </a:lstStyle>
          <a:p>
            <a:r>
              <a:rPr kumimoji="0" lang="hu-HU" dirty="0" smtClean="0"/>
              <a:t>Mintacím szerkesztése</a:t>
            </a:r>
            <a:endParaRPr kumimoji="0" lang="en-US" dirty="0"/>
          </a:p>
        </p:txBody>
      </p:sp>
      <p:pic>
        <p:nvPicPr>
          <p:cNvPr id="7" name="Picture 6" descr="D:\Files\Bábolna Tetra\Media\Tetradays\Prez\EMBL_EN -  átl.közepes -black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313388"/>
            <a:ext cx="1388826" cy="42798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Derékszögű háromszög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ávnyí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Sávnyí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u-HU" dirty="0" smtClean="0"/>
              <a:t>Mintacím szerkesztése</a:t>
            </a:r>
            <a:endParaRPr kumimoji="0" lang="en-US" dirty="0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u-HU" dirty="0" smtClean="0"/>
              <a:t>Mintaszöveg szerkesztése</a:t>
            </a:r>
          </a:p>
          <a:p>
            <a:pPr lvl="1" eaLnBrk="1" latinLnBrk="0" hangingPunct="1"/>
            <a:r>
              <a:rPr kumimoji="0" lang="hu-HU" dirty="0" smtClean="0"/>
              <a:t>Második szint</a:t>
            </a:r>
          </a:p>
          <a:p>
            <a:pPr lvl="2" eaLnBrk="1" latinLnBrk="0" hangingPunct="1"/>
            <a:r>
              <a:rPr kumimoji="0" lang="hu-HU" dirty="0" smtClean="0"/>
              <a:t>Harmadik szint</a:t>
            </a:r>
          </a:p>
          <a:p>
            <a:pPr lvl="3" eaLnBrk="1" latinLnBrk="0" hangingPunct="1"/>
            <a:r>
              <a:rPr kumimoji="0" lang="hu-HU" dirty="0" smtClean="0"/>
              <a:t>Negyedik szint</a:t>
            </a:r>
          </a:p>
          <a:p>
            <a:pPr lvl="4" eaLnBrk="1" latinLnBrk="0" hangingPunct="1"/>
            <a:r>
              <a:rPr kumimoji="0" lang="hu-HU" dirty="0" smtClean="0"/>
              <a:t>Ötödik szint</a:t>
            </a:r>
            <a:endParaRPr kumimoji="0" lang="en-US" dirty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89FCF92-90A5-42FA-A1AB-F5CF3016791D}" type="datetimeFigureOut">
              <a:rPr lang="hu-HU" smtClean="0"/>
              <a:pPr/>
              <a:t>2014.06.10.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37606DB-4BDE-4FED-BD94-5919996DA5F3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73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/>
          <a:latin typeface="Calibri" pitchFamily="34" charset="0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8352928" cy="1363609"/>
          </a:xfrm>
          <a:ln>
            <a:noFill/>
          </a:ln>
          <a:effectLst/>
        </p:spPr>
        <p:txBody>
          <a:bodyPr>
            <a:noAutofit/>
          </a:bodyPr>
          <a:lstStyle/>
          <a:p>
            <a:pPr algn="ctr"/>
            <a:r>
              <a:rPr lang="hu-HU" sz="2800" spc="600" dirty="0" smtClean="0">
                <a:effectLst>
                  <a:outerShdw blurRad="50800" dist="63500" dir="2700000" algn="tl" rotWithShape="0">
                    <a:prstClr val="black">
                      <a:alpha val="18000"/>
                    </a:prstClr>
                  </a:outerShdw>
                </a:effectLst>
                <a:latin typeface="Cambria" pitchFamily="18" charset="0"/>
              </a:rPr>
              <a:t>NEW RESEARCH TRENDS IN TETRA LAYER BREEDING PROGRAM</a:t>
            </a:r>
            <a:endParaRPr lang="hu-HU" sz="2800" b="1" spc="600" dirty="0">
              <a:effectLst>
                <a:outerShdw blurRad="50800" dist="63500" dir="2700000" algn="tl" rotWithShape="0">
                  <a:prstClr val="black">
                    <a:alpha val="18000"/>
                  </a:prstClr>
                </a:outerShdw>
              </a:effectLst>
              <a:latin typeface="Cambria" pitchFamily="18" charset="0"/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1739032"/>
            <a:ext cx="9144000" cy="0"/>
          </a:xfrm>
          <a:prstGeom prst="line">
            <a:avLst/>
          </a:prstGeom>
          <a:ln w="31750">
            <a:gradFill flip="none" rotWithShape="1">
              <a:gsLst>
                <a:gs pos="10000">
                  <a:schemeClr val="accent1">
                    <a:lumMod val="75000"/>
                    <a:alpha val="15000"/>
                  </a:schemeClr>
                </a:gs>
                <a:gs pos="50000">
                  <a:schemeClr val="accent1">
                    <a:lumMod val="50000"/>
                  </a:schemeClr>
                </a:gs>
                <a:gs pos="90000">
                  <a:schemeClr val="accent1">
                    <a:lumMod val="75000"/>
                    <a:alpha val="9000"/>
                  </a:schemeClr>
                </a:gs>
              </a:gsLst>
              <a:lin ang="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D:\Files\Bábolna Tetra\Media\Tetradays\Prez\TSL fű-nélkül-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17179" y="2211263"/>
            <a:ext cx="3061535" cy="4746129"/>
          </a:xfrm>
          <a:prstGeom prst="rect">
            <a:avLst/>
          </a:prstGeom>
          <a:noFill/>
          <a:effectLst>
            <a:outerShdw blurRad="177800" dist="177800" dir="2700000" sx="105000" sy="105000" algn="tl" rotWithShape="0">
              <a:prstClr val="black">
                <a:alpha val="27000"/>
              </a:prstClr>
            </a:outerShdw>
          </a:effectLst>
        </p:spPr>
      </p:pic>
      <p:pic>
        <p:nvPicPr>
          <p:cNvPr id="1030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854" y="5801196"/>
            <a:ext cx="2349914" cy="724148"/>
          </a:xfrm>
          <a:prstGeom prst="rect">
            <a:avLst/>
          </a:prstGeom>
          <a:noFill/>
          <a:effectLst/>
        </p:spPr>
      </p:pic>
      <p:sp>
        <p:nvSpPr>
          <p:cNvPr id="3" name="Szövegdoboz 2"/>
          <p:cNvSpPr txBox="1"/>
          <p:nvPr/>
        </p:nvSpPr>
        <p:spPr>
          <a:xfrm>
            <a:off x="5868144" y="3140968"/>
            <a:ext cx="2968049" cy="92333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hu-HU" dirty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Anita </a:t>
            </a: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Alm</a:t>
            </a:r>
            <a:r>
              <a:rPr lang="hu-HU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á</a:t>
            </a: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si</a:t>
            </a:r>
            <a:endParaRPr lang="en-US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Assistant Geneticist</a:t>
            </a:r>
          </a:p>
        </p:txBody>
      </p:sp>
      <p:sp>
        <p:nvSpPr>
          <p:cNvPr id="5" name="Téglalap 4"/>
          <p:cNvSpPr/>
          <p:nvPr/>
        </p:nvSpPr>
        <p:spPr>
          <a:xfrm>
            <a:off x="6444208" y="5940569"/>
            <a:ext cx="228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sz="1600" b="1" i="1" dirty="0">
                <a:solidFill>
                  <a:prstClr val="black">
                    <a:lumMod val="95000"/>
                  </a:prstClr>
                </a:solidFill>
                <a:latin typeface="Calibri" pitchFamily="34" charset="0"/>
              </a:rPr>
              <a:t>EUWEP 2014. </a:t>
            </a:r>
            <a:r>
              <a:rPr lang="hu-HU" sz="1600" b="1" i="1" dirty="0" err="1">
                <a:solidFill>
                  <a:prstClr val="black">
                    <a:lumMod val="95000"/>
                  </a:prstClr>
                </a:solidFill>
                <a:latin typeface="Calibri" pitchFamily="34" charset="0"/>
              </a:rPr>
              <a:t>June</a:t>
            </a:r>
            <a:r>
              <a:rPr lang="hu-HU" sz="1600" b="1" i="1" dirty="0">
                <a:solidFill>
                  <a:prstClr val="black">
                    <a:lumMod val="95000"/>
                  </a:prstClr>
                </a:solidFill>
                <a:latin typeface="Calibri" pitchFamily="34" charset="0"/>
              </a:rPr>
              <a:t> 5-6</a:t>
            </a:r>
            <a:r>
              <a:rPr lang="hu-HU" sz="1600" b="1" i="1" dirty="0" smtClean="0">
                <a:solidFill>
                  <a:prstClr val="black">
                    <a:lumMod val="95000"/>
                  </a:prstClr>
                </a:solidFill>
                <a:latin typeface="Calibri" pitchFamily="34" charset="0"/>
              </a:rPr>
              <a:t>.</a:t>
            </a:r>
            <a:endParaRPr lang="hu-HU" sz="1600" b="1" i="1" dirty="0">
              <a:solidFill>
                <a:prstClr val="black">
                  <a:lumMod val="95000"/>
                </a:prstClr>
              </a:solidFill>
              <a:latin typeface="Calibri" pitchFamily="34" charset="0"/>
            </a:endParaRPr>
          </a:p>
          <a:p>
            <a:pPr lvl="0" algn="ctr"/>
            <a:r>
              <a:rPr lang="hu-HU" sz="1600" b="1" i="1" dirty="0">
                <a:solidFill>
                  <a:prstClr val="black">
                    <a:lumMod val="95000"/>
                  </a:prstClr>
                </a:solidFill>
                <a:latin typeface="Calibri" pitchFamily="34" charset="0"/>
              </a:rPr>
              <a:t>Győr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2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/>
          <a:lstStyle/>
          <a:p>
            <a:r>
              <a:rPr lang="en-US" dirty="0" smtClean="0">
                <a:effectLst/>
              </a:rPr>
              <a:t>A</a:t>
            </a:r>
            <a:r>
              <a:rPr lang="hu-HU" dirty="0" smtClean="0">
                <a:effectLst/>
              </a:rPr>
              <a:t>NIMAL BREEDING</a:t>
            </a:r>
            <a:endParaRPr lang="en-US" dirty="0">
              <a:effectLst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14808" y="1122846"/>
            <a:ext cx="91291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hu-HU" sz="1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470704"/>
            <a:ext cx="1593129" cy="2052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églalap 7"/>
          <p:cNvSpPr/>
          <p:nvPr/>
        </p:nvSpPr>
        <p:spPr>
          <a:xfrm>
            <a:off x="467544" y="2523677"/>
            <a:ext cx="25981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József </a:t>
            </a:r>
            <a:r>
              <a:rPr lang="hu-HU" sz="1600" b="1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Csekonics</a:t>
            </a:r>
            <a:r>
              <a:rPr lang="hu-HU" sz="1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1757 –1824</a:t>
            </a:r>
          </a:p>
        </p:txBody>
      </p:sp>
      <p:sp>
        <p:nvSpPr>
          <p:cNvPr id="9" name="Tartalom helye 8"/>
          <p:cNvSpPr>
            <a:spLocks noGrp="1"/>
          </p:cNvSpPr>
          <p:nvPr>
            <p:ph sz="half" idx="4294967295"/>
          </p:nvPr>
        </p:nvSpPr>
        <p:spPr>
          <a:xfrm>
            <a:off x="6228184" y="2523677"/>
            <a:ext cx="21602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1600" b="1" dirty="0">
                <a:solidFill>
                  <a:schemeClr val="tx2">
                    <a:lumMod val="75000"/>
                  </a:schemeClr>
                </a:solidFill>
              </a:rPr>
              <a:t>II. József </a:t>
            </a:r>
            <a:r>
              <a:rPr lang="hu-HU" sz="1600" b="1" dirty="0" smtClean="0">
                <a:solidFill>
                  <a:schemeClr val="tx2">
                    <a:lumMod val="75000"/>
                  </a:schemeClr>
                </a:solidFill>
              </a:rPr>
              <a:t>1741-1790</a:t>
            </a:r>
            <a:endParaRPr lang="hu-H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Picture 5" descr="babolna01(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8841" y="3041171"/>
            <a:ext cx="6561125" cy="3096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Szövegdoboz 10"/>
          <p:cNvSpPr txBox="1"/>
          <p:nvPr/>
        </p:nvSpPr>
        <p:spPr>
          <a:xfrm>
            <a:off x="2999021" y="1122846"/>
            <a:ext cx="2581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STARTED 225 YEARS AGO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t="6666" b="27309"/>
          <a:stretch/>
        </p:blipFill>
        <p:spPr bwMode="auto">
          <a:xfrm>
            <a:off x="6372200" y="399120"/>
            <a:ext cx="1769982" cy="2124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4668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hu-HU" dirty="0" smtClean="0">
                <a:effectLst/>
              </a:rPr>
              <a:t>TETRA POULTRY BREEDING </a:t>
            </a:r>
            <a:br>
              <a:rPr lang="hu-HU" dirty="0" smtClean="0">
                <a:effectLst/>
              </a:rPr>
            </a:br>
            <a:r>
              <a:rPr lang="hu-HU" dirty="0" err="1" smtClean="0">
                <a:effectLst/>
              </a:rPr>
              <a:t>since</a:t>
            </a:r>
            <a:r>
              <a:rPr lang="hu-HU" dirty="0" smtClean="0">
                <a:effectLst/>
              </a:rPr>
              <a:t> 1969</a:t>
            </a:r>
            <a:endParaRPr lang="en-US" dirty="0">
              <a:effectLst/>
            </a:endParaRP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395536" y="1124744"/>
            <a:ext cx="8136904" cy="3240360"/>
          </a:xfrm>
          <a:prstGeom prst="rect">
            <a:avLst/>
          </a:prstGeom>
        </p:spPr>
        <p:txBody>
          <a:bodyPr/>
          <a:lstStyle/>
          <a:p>
            <a:pPr marL="109728" marR="0" lvl="0" algn="l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en-US" sz="1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" pitchFamily="18" charset="0"/>
              <a:ea typeface="+mn-ea"/>
              <a:cs typeface="+mn-cs"/>
            </a:endParaRPr>
          </a:p>
          <a:p>
            <a:pPr marL="452628" lvl="0" indent="-34290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</a:rPr>
              <a:t>Industrial poultry breeding starts in Bábolna</a:t>
            </a:r>
          </a:p>
          <a:p>
            <a:pPr marL="452628" lvl="0" indent="-34290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</a:rPr>
              <a:t>Official </a:t>
            </a:r>
            <a:r>
              <a:rPr lang="en-US" sz="2000" dirty="0">
                <a:latin typeface="Calibri" pitchFamily="34" charset="0"/>
              </a:rPr>
              <a:t>registration of the „Tetra” brand and beginning of the layer breeding </a:t>
            </a:r>
            <a:r>
              <a:rPr lang="en-US" sz="2000" dirty="0" smtClean="0">
                <a:latin typeface="Calibri" pitchFamily="34" charset="0"/>
              </a:rPr>
              <a:t>program</a:t>
            </a:r>
            <a:endParaRPr lang="hu-HU" sz="2000" dirty="0" smtClean="0">
              <a:latin typeface="Calibri" pitchFamily="34" charset="0"/>
            </a:endParaRPr>
          </a:p>
          <a:p>
            <a:pPr marL="452628" indent="-34290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</a:rPr>
              <a:t>Starting worldwide distribution of the TETRA products</a:t>
            </a:r>
            <a:r>
              <a:rPr lang="hu-HU" sz="2000" dirty="0" smtClean="0">
                <a:latin typeface="Calibri" pitchFamily="34" charset="0"/>
              </a:rPr>
              <a:t> </a:t>
            </a:r>
            <a:endParaRPr lang="en-US" sz="2000" dirty="0" smtClean="0">
              <a:latin typeface="Calibri" pitchFamily="34" charset="0"/>
            </a:endParaRPr>
          </a:p>
          <a:p>
            <a:pPr marL="452628" lvl="0" indent="-34290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itchFamily="34" charset="0"/>
              <a:buChar char="•"/>
              <a:defRPr/>
            </a:pPr>
            <a:endParaRPr lang="en-US" sz="2000" dirty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Century" pitchFamily="18" charset="0"/>
              <a:ea typeface="+mn-ea"/>
              <a:cs typeface="+mn-cs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81388"/>
            <a:ext cx="2160240" cy="219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helye 8" descr="besuch-ulm-aldingen 012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3538" y="3560648"/>
            <a:ext cx="1876574" cy="221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Forgácsa Barna dr c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7771" y="3560085"/>
            <a:ext cx="1972621" cy="221451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1244333" y="5852011"/>
            <a:ext cx="170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Dr Burgert Róbert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834121" y="5852011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hu-HU"/>
            </a:defPPr>
            <a:lvl1pPr>
              <a:defRPr sz="16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hu-HU" dirty="0"/>
              <a:t>Dr Gerhard Lorenz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6186535" y="5854051"/>
            <a:ext cx="1913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hu-HU"/>
            </a:defPPr>
            <a:lvl1pPr>
              <a:defRPr sz="16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hu-HU" dirty="0"/>
              <a:t>Dr Forgács Barnabás</a:t>
            </a:r>
          </a:p>
        </p:txBody>
      </p:sp>
    </p:spTree>
    <p:extLst>
      <p:ext uri="{BB962C8B-B14F-4D97-AF65-F5344CB8AC3E}">
        <p14:creationId xmlns:p14="http://schemas.microsoft.com/office/powerpoint/2010/main" xmlns="" val="208110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hu-HU" dirty="0" smtClean="0">
                <a:effectLst/>
              </a:rPr>
              <a:t>NEW FRAMEWORK</a:t>
            </a:r>
            <a:endParaRPr lang="en-US" dirty="0">
              <a:effectLst/>
            </a:endParaRPr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251520" y="1700808"/>
            <a:ext cx="8136904" cy="3240360"/>
          </a:xfrm>
          <a:prstGeom prst="rect">
            <a:avLst/>
          </a:prstGeom>
        </p:spPr>
        <p:txBody>
          <a:bodyPr/>
          <a:lstStyle/>
          <a:p>
            <a:pPr marL="109728" marR="0" lvl="0" algn="l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en-US" sz="18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" pitchFamily="18" charset="0"/>
              <a:ea typeface="+mn-ea"/>
              <a:cs typeface="+mn-cs"/>
            </a:endParaRPr>
          </a:p>
          <a:p>
            <a:pPr marL="395478" marR="0" lvl="0" indent="-28575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2004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lang="hu-HU" sz="2000" dirty="0" smtClean="0">
                <a:latin typeface="Calibri" pitchFamily="34" charset="0"/>
              </a:rPr>
              <a:t>-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new management</a:t>
            </a:r>
          </a:p>
          <a:p>
            <a:pPr marL="395478" marR="0" lvl="0" indent="-28575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Genetic program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on new basis</a:t>
            </a:r>
            <a:r>
              <a:rPr kumimoji="0" lang="hu-H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(</a:t>
            </a:r>
            <a:r>
              <a:rPr kumimoji="0" lang="en-US" sz="200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new</a:t>
            </a:r>
            <a:r>
              <a:rPr kumimoji="0" lang="en-US" sz="20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database </a:t>
            </a:r>
            <a:r>
              <a:rPr kumimoji="0" lang="hu-HU" sz="20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en-US" sz="20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-</a:t>
            </a:r>
            <a:r>
              <a:rPr kumimoji="0" lang="hu-HU" sz="20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en-US" sz="20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14 generation stored</a:t>
            </a:r>
            <a:r>
              <a:rPr kumimoji="0" lang="hu-HU" sz="20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endParaRPr kumimoji="0" lang="en-US" sz="200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395478" marR="0" lvl="0" indent="-28575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latin typeface="Calibri" pitchFamily="34" charset="0"/>
              </a:rPr>
              <a:t>Bigger emphasis and input on </a:t>
            </a:r>
            <a:r>
              <a:rPr lang="en-US" sz="2000" b="1" dirty="0" smtClean="0">
                <a:latin typeface="Calibri" pitchFamily="34" charset="0"/>
              </a:rPr>
              <a:t>research and development</a:t>
            </a:r>
            <a:endParaRPr kumimoji="0" lang="en-US" sz="2000" b="1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395478" indent="-28575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itchFamily="34" charset="0"/>
              <a:buChar char="•"/>
              <a:defRPr/>
            </a:pPr>
            <a:r>
              <a:rPr lang="en-US" sz="2000" dirty="0">
                <a:latin typeface="Calibri" pitchFamily="34" charset="0"/>
              </a:rPr>
              <a:t>Renewing t</a:t>
            </a:r>
            <a:r>
              <a:rPr lang="hu-HU" sz="2000" dirty="0">
                <a:latin typeface="Calibri" pitchFamily="34" charset="0"/>
              </a:rPr>
              <a:t>he </a:t>
            </a:r>
            <a:r>
              <a:rPr lang="en-US" sz="2000" b="1" dirty="0">
                <a:latin typeface="Calibri" pitchFamily="34" charset="0"/>
              </a:rPr>
              <a:t>distribution </a:t>
            </a:r>
            <a:r>
              <a:rPr lang="en-US" sz="2000" b="1" dirty="0" smtClean="0">
                <a:latin typeface="Calibri" pitchFamily="34" charset="0"/>
              </a:rPr>
              <a:t>system</a:t>
            </a:r>
            <a:endParaRPr lang="hu-HU" sz="2000" b="1" dirty="0" smtClean="0">
              <a:latin typeface="Calibri" pitchFamily="34" charset="0"/>
            </a:endParaRPr>
          </a:p>
          <a:p>
            <a:pPr marL="395478" indent="-28575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Calibri" pitchFamily="34" charset="0"/>
              </a:rPr>
              <a:t>Sales activity </a:t>
            </a:r>
            <a:r>
              <a:rPr lang="en-US" sz="2000" dirty="0" smtClean="0">
                <a:latin typeface="Calibri" pitchFamily="34" charset="0"/>
              </a:rPr>
              <a:t>increasing successively (39 countries)</a:t>
            </a:r>
          </a:p>
          <a:p>
            <a:pPr marL="365760" marR="0" lvl="0" indent="-256032" algn="l" defTabSz="914400" rtl="0" eaLnBrk="1" fontAlgn="auto" latinLnBrk="0" hangingPunct="1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Century" pitchFamily="18" charset="0"/>
              <a:ea typeface="+mn-ea"/>
              <a:cs typeface="+mn-cs"/>
            </a:endParaRPr>
          </a:p>
        </p:txBody>
      </p:sp>
      <p:pic>
        <p:nvPicPr>
          <p:cNvPr id="4" name="Picture 8" descr="TSL H BL the 3 hybrid"/>
          <p:cNvPicPr>
            <a:picLocks noChangeAspect="1" noChangeArrowheads="1"/>
          </p:cNvPicPr>
          <p:nvPr/>
        </p:nvPicPr>
        <p:blipFill>
          <a:blip r:embed="rId2" cstate="print"/>
          <a:srcRect l="9262" t="9263" b="10455"/>
          <a:stretch>
            <a:fillRect/>
          </a:stretch>
        </p:blipFill>
        <p:spPr bwMode="auto">
          <a:xfrm>
            <a:off x="6084168" y="4158774"/>
            <a:ext cx="3024336" cy="200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5418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effectLst/>
              </a:rPr>
              <a:t>BÁBOLNA TETRA LAYER BREEDING</a:t>
            </a:r>
            <a:r>
              <a:rPr lang="en-US" dirty="0" smtClean="0">
                <a:effectLst/>
              </a:rPr>
              <a:t> - Offices</a:t>
            </a:r>
            <a:endParaRPr lang="en-US" dirty="0">
              <a:effectLst/>
            </a:endParaRPr>
          </a:p>
        </p:txBody>
      </p:sp>
      <p:pic>
        <p:nvPicPr>
          <p:cNvPr id="5" name="Kép 4" descr="Terkephu1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539552" y="1383887"/>
            <a:ext cx="8352928" cy="4565393"/>
          </a:xfrm>
          <a:prstGeom prst="rect">
            <a:avLst/>
          </a:prstGeom>
        </p:spPr>
      </p:pic>
      <p:sp>
        <p:nvSpPr>
          <p:cNvPr id="6" name="Cím 5"/>
          <p:cNvSpPr txBox="1">
            <a:spLocks/>
          </p:cNvSpPr>
          <p:nvPr/>
        </p:nvSpPr>
        <p:spPr>
          <a:xfrm>
            <a:off x="-1764704" y="271804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Uraiújfalu</a:t>
            </a:r>
            <a:endParaRPr kumimoji="0" lang="hu-HU" sz="16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556792"/>
            <a:ext cx="2520280" cy="1415561"/>
          </a:xfrm>
          <a:prstGeom prst="ellipse">
            <a:avLst/>
          </a:prstGeom>
          <a:ln w="38100" cap="rnd">
            <a:solidFill>
              <a:schemeClr val="accent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3" descr="C:\Users\Barni\Documents\Files\Bábolna Tetra\Media\Images\Urai Kastély - ja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501008"/>
            <a:ext cx="2484000" cy="1449706"/>
          </a:xfrm>
          <a:prstGeom prst="ellipse">
            <a:avLst/>
          </a:prstGeom>
          <a:ln w="38100" cap="rnd">
            <a:solidFill>
              <a:schemeClr val="accent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Cím 5"/>
          <p:cNvSpPr txBox="1">
            <a:spLocks/>
          </p:cNvSpPr>
          <p:nvPr/>
        </p:nvSpPr>
        <p:spPr>
          <a:xfrm>
            <a:off x="-857657" y="2532731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Bábolna</a:t>
            </a:r>
            <a:endParaRPr kumimoji="0" lang="hu-HU" sz="16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30" name="Picture 6" descr="C:\Users\Tetra\AppData\Local\Microsoft\Windows\Temporary Internet Files\Content.IE5\9UX3IT98\MC900432586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8787" y="2972353"/>
            <a:ext cx="366594" cy="36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Tetra\AppData\Local\Microsoft\Windows\Temporary Internet Files\Content.IE5\9UX3IT98\MC900432586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3468" y="2792029"/>
            <a:ext cx="347350" cy="34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638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918648" cy="1829761"/>
          </a:xfrm>
        </p:spPr>
        <p:txBody>
          <a:bodyPr/>
          <a:lstStyle/>
          <a:p>
            <a:pPr algn="ctr"/>
            <a:r>
              <a:rPr lang="hu-HU" dirty="0" smtClean="0">
                <a:effectLst/>
              </a:rPr>
              <a:t>BREEDING FOR QUALITY HENS</a:t>
            </a:r>
            <a:endParaRPr lang="hu-HU" dirty="0">
              <a:effectLst/>
            </a:endParaRPr>
          </a:p>
        </p:txBody>
      </p:sp>
      <p:pic>
        <p:nvPicPr>
          <p:cNvPr id="5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854" y="5801196"/>
            <a:ext cx="2349914" cy="72414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67820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hu-HU" dirty="0" smtClean="0"/>
              <a:t> </a:t>
            </a:r>
            <a:r>
              <a:rPr lang="en-US" dirty="0" smtClean="0">
                <a:effectLst/>
              </a:rPr>
              <a:t>R &amp; D PREMISES</a:t>
            </a:r>
            <a:endParaRPr lang="en-US" dirty="0">
              <a:effectLst/>
            </a:endParaRPr>
          </a:p>
        </p:txBody>
      </p:sp>
      <p:pic>
        <p:nvPicPr>
          <p:cNvPr id="4" name="Picture 3" descr="20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026" b="23395"/>
          <a:stretch>
            <a:fillRect/>
          </a:stretch>
        </p:blipFill>
        <p:spPr bwMode="auto">
          <a:xfrm>
            <a:off x="395536" y="2988415"/>
            <a:ext cx="4536826" cy="29387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eszt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54" b="16675"/>
          <a:stretch>
            <a:fillRect/>
          </a:stretch>
        </p:blipFill>
        <p:spPr bwMode="auto">
          <a:xfrm>
            <a:off x="4932362" y="1628800"/>
            <a:ext cx="4036127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66745" y="2072065"/>
            <a:ext cx="3890962" cy="7868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1600" b="1" dirty="0" err="1" smtClean="0">
                <a:latin typeface="Calibri" pitchFamily="34" charset="0"/>
              </a:rPr>
              <a:t>Elite</a:t>
            </a:r>
            <a:r>
              <a:rPr lang="en-US" sz="1600" b="1" dirty="0" smtClean="0">
                <a:latin typeface="Calibri" pitchFamily="34" charset="0"/>
              </a:rPr>
              <a:t> Lines: 7.104 Hens + 1.200 Cocks</a:t>
            </a:r>
          </a:p>
          <a:p>
            <a:pPr algn="ctr">
              <a:spcBef>
                <a:spcPct val="50000"/>
              </a:spcBef>
            </a:pPr>
            <a:r>
              <a:rPr lang="en-US" sz="1600" b="1" dirty="0" smtClean="0">
                <a:latin typeface="Calibri" pitchFamily="34" charset="0"/>
              </a:rPr>
              <a:t>in Individual Cages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084331" y="4446802"/>
            <a:ext cx="3890962" cy="7868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latin typeface="Calibri" pitchFamily="34" charset="0"/>
              </a:rPr>
              <a:t>Cross</a:t>
            </a:r>
            <a:r>
              <a:rPr lang="hu-HU" sz="1600" b="1" dirty="0" err="1" smtClean="0">
                <a:latin typeface="Calibri" pitchFamily="34" charset="0"/>
              </a:rPr>
              <a:t>ed</a:t>
            </a:r>
            <a:r>
              <a:rPr lang="en-US" sz="1600" b="1" dirty="0" smtClean="0">
                <a:latin typeface="Calibri" pitchFamily="34" charset="0"/>
              </a:rPr>
              <a:t> Progenies: 9.840 Hens</a:t>
            </a:r>
          </a:p>
          <a:p>
            <a:pPr algn="ctr">
              <a:spcBef>
                <a:spcPct val="50000"/>
              </a:spcBef>
            </a:pPr>
            <a:r>
              <a:rPr lang="en-US" sz="1600" b="1" dirty="0" smtClean="0">
                <a:latin typeface="Calibri" pitchFamily="34" charset="0"/>
              </a:rPr>
              <a:t>in Individual Cages</a:t>
            </a:r>
          </a:p>
          <a:p>
            <a:pPr algn="ctr">
              <a:spcBef>
                <a:spcPct val="50000"/>
              </a:spcBef>
            </a:pPr>
            <a:endParaRPr lang="hu-HU" sz="2000" b="1" dirty="0"/>
          </a:p>
        </p:txBody>
      </p:sp>
      <p:sp>
        <p:nvSpPr>
          <p:cNvPr id="2" name="Szövegdoboz 1"/>
          <p:cNvSpPr txBox="1"/>
          <p:nvPr/>
        </p:nvSpPr>
        <p:spPr>
          <a:xfrm>
            <a:off x="755576" y="3403739"/>
            <a:ext cx="2609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solidFill>
                  <a:schemeClr val="tx1">
                    <a:lumMod val="95000"/>
                  </a:schemeClr>
                </a:solidFill>
                <a:latin typeface="Cambria" pitchFamily="18" charset="0"/>
              </a:rPr>
              <a:t>KENDERES</a:t>
            </a:r>
            <a:r>
              <a:rPr lang="hu-HU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PEDIGREE FARM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220072" y="1733512"/>
            <a:ext cx="2908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solidFill>
                  <a:schemeClr val="tx1">
                    <a:lumMod val="95000"/>
                  </a:schemeClr>
                </a:solidFill>
                <a:latin typeface="Cambria" pitchFamily="18" charset="0"/>
              </a:rPr>
              <a:t>CENTRAL</a:t>
            </a:r>
            <a:r>
              <a:rPr lang="hu-HU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PROGENY TEST FARM</a:t>
            </a:r>
          </a:p>
        </p:txBody>
      </p:sp>
    </p:spTree>
    <p:extLst>
      <p:ext uri="{BB962C8B-B14F-4D97-AF65-F5344CB8AC3E}">
        <p14:creationId xmlns:p14="http://schemas.microsoft.com/office/powerpoint/2010/main" xmlns="" val="44824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19253" y="125760"/>
            <a:ext cx="8229600" cy="1143000"/>
          </a:xfrm>
        </p:spPr>
        <p:txBody>
          <a:bodyPr/>
          <a:lstStyle/>
          <a:p>
            <a:r>
              <a:rPr lang="hu-HU" dirty="0" smtClean="0">
                <a:effectLst/>
              </a:rPr>
              <a:t>     GERHARD LORENZ BREEDING UNIT</a:t>
            </a:r>
            <a:r>
              <a:rPr lang="en-US" dirty="0" smtClean="0">
                <a:effectLst/>
              </a:rPr>
              <a:t> </a:t>
            </a:r>
            <a:endParaRPr lang="en-US" dirty="0">
              <a:effectLst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496712" y="1052736"/>
            <a:ext cx="82517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hu-HU" dirty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Commenced in January</a:t>
            </a:r>
            <a:r>
              <a:rPr lang="hu-HU" sz="20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2013</a:t>
            </a:r>
            <a:r>
              <a:rPr lang="hu-HU" sz="20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- (</a:t>
            </a:r>
            <a:r>
              <a:rPr lang="hu-HU" sz="20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PED13)</a:t>
            </a:r>
            <a:endParaRPr lang="en-US" sz="2000" b="1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21.280 Hens </a:t>
            </a: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and </a:t>
            </a:r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2.128 Cocks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069" b="11927"/>
          <a:stretch/>
        </p:blipFill>
        <p:spPr bwMode="auto">
          <a:xfrm>
            <a:off x="903560" y="2420888"/>
            <a:ext cx="7484864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8810873"/>
              </p:ext>
            </p:extLst>
          </p:nvPr>
        </p:nvGraphicFramePr>
        <p:xfrm>
          <a:off x="755576" y="1556792"/>
          <a:ext cx="7776865" cy="3960437"/>
        </p:xfrm>
        <a:graphic>
          <a:graphicData uri="http://schemas.openxmlformats.org/drawingml/2006/table">
            <a:tbl>
              <a:tblPr/>
              <a:tblGrid>
                <a:gridCol w="1670586"/>
                <a:gridCol w="2131437"/>
                <a:gridCol w="2131437"/>
                <a:gridCol w="1843405"/>
              </a:tblGrid>
              <a:tr h="446981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 marL="7582" marR="7582" marT="758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 marL="7582" marR="7582" marT="758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 marL="7582" marR="7582" marT="758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 marL="7582" marR="7582" marT="758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182"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182"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182"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182"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182"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182"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182"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182"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églalap 2"/>
          <p:cNvSpPr/>
          <p:nvPr/>
        </p:nvSpPr>
        <p:spPr>
          <a:xfrm>
            <a:off x="5292080" y="5373216"/>
            <a:ext cx="32783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1080 m</a:t>
            </a:r>
            <a:r>
              <a:rPr lang="en-US" baseline="30000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2  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7 machines, 5 floors</a:t>
            </a:r>
          </a:p>
        </p:txBody>
      </p:sp>
      <p:pic>
        <p:nvPicPr>
          <p:cNvPr id="8" name="Kép 7" descr="20130128_154507.jpg"/>
          <p:cNvPicPr>
            <a:picLocks noChangeAspect="1"/>
          </p:cNvPicPr>
          <p:nvPr/>
        </p:nvPicPr>
        <p:blipFill rotWithShape="1">
          <a:blip r:embed="rId2" cstate="print"/>
          <a:srcRect l="34846"/>
          <a:stretch/>
        </p:blipFill>
        <p:spPr>
          <a:xfrm>
            <a:off x="716483" y="38092"/>
            <a:ext cx="3214012" cy="5911187"/>
          </a:xfrm>
          <a:prstGeom prst="rect">
            <a:avLst/>
          </a:prstGeom>
        </p:spPr>
      </p:pic>
      <p:cxnSp>
        <p:nvCxnSpPr>
          <p:cNvPr id="9" name="Egyenes összekötő nyíllal 8"/>
          <p:cNvCxnSpPr/>
          <p:nvPr/>
        </p:nvCxnSpPr>
        <p:spPr>
          <a:xfrm flipH="1">
            <a:off x="4572000" y="3861048"/>
            <a:ext cx="1080120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nyíllal 11"/>
          <p:cNvCxnSpPr/>
          <p:nvPr/>
        </p:nvCxnSpPr>
        <p:spPr>
          <a:xfrm flipH="1" flipV="1">
            <a:off x="2195736" y="1484784"/>
            <a:ext cx="3953476" cy="129614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Jobb oldali kapcsos zárójel 17"/>
          <p:cNvSpPr/>
          <p:nvPr/>
        </p:nvSpPr>
        <p:spPr>
          <a:xfrm>
            <a:off x="4139818" y="2456892"/>
            <a:ext cx="314710" cy="2772308"/>
          </a:xfrm>
          <a:prstGeom prst="rightBrace">
            <a:avLst>
              <a:gd name="adj1" fmla="val 8333"/>
              <a:gd name="adj2" fmla="val 49482"/>
            </a:avLst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 dirty="0">
              <a:latin typeface="Calibri" pitchFamily="34" charset="0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5792062" y="3666510"/>
            <a:ext cx="20808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Elite </a:t>
            </a:r>
            <a:r>
              <a:rPr lang="hu-HU" sz="1600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hens</a:t>
            </a: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– 1-3rd floor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6293525" y="2611652"/>
            <a:ext cx="2642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Crossed daughters – 4th floor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6158506" y="1794302"/>
            <a:ext cx="1608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Males – 5th floor</a:t>
            </a:r>
          </a:p>
        </p:txBody>
      </p:sp>
      <p:sp>
        <p:nvSpPr>
          <p:cNvPr id="29" name="Szövegdoboz 28"/>
          <p:cNvSpPr txBox="1"/>
          <p:nvPr/>
        </p:nvSpPr>
        <p:spPr>
          <a:xfrm>
            <a:off x="5473161" y="386000"/>
            <a:ext cx="1352101" cy="52322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spcBef>
                <a:spcPct val="0"/>
              </a:spcBef>
              <a:buNone/>
              <a:defRPr kumimoji="0" sz="2800" b="1">
                <a:solidFill>
                  <a:schemeClr val="tx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/>
              <a:t>LAYOUT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3930495" y="1077944"/>
            <a:ext cx="521350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hu-HU" sz="1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cxnSp>
        <p:nvCxnSpPr>
          <p:cNvPr id="15" name="Egyenes összekötő nyíllal 14"/>
          <p:cNvCxnSpPr/>
          <p:nvPr/>
        </p:nvCxnSpPr>
        <p:spPr>
          <a:xfrm flipH="1" flipV="1">
            <a:off x="2195736" y="764704"/>
            <a:ext cx="3810820" cy="1136597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5587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5.googleusercontent.com/-6QD3kSussY0/UuOqS5eq5jI/AAAAAAAAAE4/K8r4GXcQhW0/s512/2013-14%2520Tan%25C3%25A9vnyit%25C3%25B3%252084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260648"/>
            <a:ext cx="3816425" cy="5581923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6.googleusercontent.com/-WyBX6nijuSc/UuOqRlhMC-I/AAAAAAAAAEw/pDcb5zeoW1k/s512/2013-14%2520Tan%25C3%25A9vnyit%25C3%25B3%2520845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9890"/>
          <a:stretch/>
        </p:blipFill>
        <p:spPr bwMode="auto">
          <a:xfrm>
            <a:off x="4427983" y="260648"/>
            <a:ext cx="4392489" cy="5581923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854" y="6307286"/>
            <a:ext cx="1174957" cy="36207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33724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4.googleusercontent.com/-ZGb-DAHmVlE/Ut-ajuTmFjI/AAAAAAAAACs/moME8w4I1-Y/s512/6I8B82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15639"/>
            <a:ext cx="3225995" cy="4715351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ím 2"/>
          <p:cNvSpPr txBox="1">
            <a:spLocks/>
          </p:cNvSpPr>
          <p:nvPr/>
        </p:nvSpPr>
        <p:spPr>
          <a:xfrm>
            <a:off x="446856" y="26064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en-US" dirty="0" smtClean="0">
                <a:effectLst/>
              </a:rPr>
              <a:t>D</a:t>
            </a:r>
            <a:r>
              <a:rPr lang="hu-HU" dirty="0" smtClean="0">
                <a:effectLst/>
              </a:rPr>
              <a:t>ATA COLLECTION</a:t>
            </a:r>
            <a:r>
              <a:rPr lang="en-US" dirty="0" smtClean="0">
                <a:effectLst/>
              </a:rPr>
              <a:t> – the basis of our genetic work  </a:t>
            </a:r>
            <a:endParaRPr lang="en-US" dirty="0">
              <a:effectLst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51520" y="1412776"/>
            <a:ext cx="532859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hu-HU" b="1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N</a:t>
            </a: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ew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handheld data collectors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, able to record several work procedure (egg production, </a:t>
            </a:r>
            <a:r>
              <a:rPr lang="hu-HU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body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weight, identification)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hu-HU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70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. 000 individual data/day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 collected and stored in our personalized database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Powerful programs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for predicting </a:t>
            </a:r>
            <a:r>
              <a:rPr 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BV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of each bird 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endParaRPr lang="hu-HU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>
              <a:lnSpc>
                <a:spcPct val="200000"/>
              </a:lnSpc>
            </a:pPr>
            <a:endParaRPr lang="hu-HU" sz="1600" dirty="0">
              <a:solidFill>
                <a:schemeClr val="tx1">
                  <a:lumMod val="95000"/>
                </a:schemeClr>
              </a:solidFill>
            </a:endParaRPr>
          </a:p>
          <a:p>
            <a:endParaRPr lang="hu-HU" sz="16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hu-HU" sz="16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68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124075" y="1366838"/>
            <a:ext cx="1439863" cy="7191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4800" b="1">
                <a:latin typeface="Calibri" pitchFamily="34" charset="0"/>
              </a:rPr>
              <a:t>A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507038" y="1366838"/>
            <a:ext cx="1439862" cy="7191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4800" b="1">
                <a:latin typeface="Calibri" pitchFamily="34" charset="0"/>
              </a:rPr>
              <a:t>B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124075" y="2168525"/>
            <a:ext cx="1439863" cy="53975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2800" b="1" dirty="0">
                <a:solidFill>
                  <a:srgbClr val="000000"/>
                </a:solidFill>
                <a:latin typeface="Gungsuh" pitchFamily="18" charset="-127"/>
                <a:ea typeface="Gungsuh" pitchFamily="18" charset="-127"/>
              </a:rPr>
              <a:t>♂    ♀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124075" y="3284538"/>
            <a:ext cx="1439863" cy="7191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4800" b="1" dirty="0">
                <a:solidFill>
                  <a:srgbClr val="000000"/>
                </a:solidFill>
                <a:latin typeface="Calibri" pitchFamily="34" charset="0"/>
              </a:rPr>
              <a:t>AB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581650" y="3284538"/>
            <a:ext cx="1439863" cy="7191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4800" b="1">
                <a:solidFill>
                  <a:srgbClr val="000000"/>
                </a:solidFill>
                <a:latin typeface="Calibri" pitchFamily="34" charset="0"/>
              </a:rPr>
              <a:t>BA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124075" y="4076700"/>
            <a:ext cx="1439863" cy="53975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2800" b="1">
                <a:solidFill>
                  <a:srgbClr val="000000"/>
                </a:solidFill>
                <a:latin typeface="Gungsuh" pitchFamily="18" charset="-127"/>
                <a:ea typeface="Gungsuh" pitchFamily="18" charset="-127"/>
              </a:rPr>
              <a:t>♀  ♀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580063" y="4076700"/>
            <a:ext cx="1439862" cy="53975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2800" b="1">
                <a:solidFill>
                  <a:srgbClr val="000000"/>
                </a:solidFill>
                <a:latin typeface="Gungsuh" pitchFamily="18" charset="-127"/>
                <a:ea typeface="Gungsuh" pitchFamily="18" charset="-127"/>
              </a:rPr>
              <a:t>♀  ♀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946384" y="1628775"/>
            <a:ext cx="12766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Pure</a:t>
            </a:r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Lines</a:t>
            </a:r>
            <a:endParaRPr lang="en-GB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708400" y="3284538"/>
            <a:ext cx="17287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hu-HU" sz="2000" b="1" dirty="0" err="1" smtClean="0">
                <a:solidFill>
                  <a:srgbClr val="000000"/>
                </a:solidFill>
                <a:latin typeface="Calibri" pitchFamily="34" charset="0"/>
              </a:rPr>
              <a:t>Crossed</a:t>
            </a:r>
            <a:r>
              <a:rPr lang="hu-HU" sz="20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Progeny</a:t>
            </a:r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 Test</a:t>
            </a:r>
            <a:endParaRPr lang="en-GB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5508625" y="2168525"/>
            <a:ext cx="1439863" cy="53975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2800" b="1">
                <a:solidFill>
                  <a:srgbClr val="000000"/>
                </a:solidFill>
                <a:latin typeface="Gungsuh" pitchFamily="18" charset="-127"/>
                <a:ea typeface="Gungsuh" pitchFamily="18" charset="-127"/>
              </a:rPr>
              <a:t>♂    ♀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124075" y="4941168"/>
            <a:ext cx="1439863" cy="7191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4800" b="1" dirty="0">
                <a:solidFill>
                  <a:srgbClr val="000000"/>
                </a:solidFill>
                <a:latin typeface="Calibri" pitchFamily="34" charset="0"/>
              </a:rPr>
              <a:t>A’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5580063" y="4941168"/>
            <a:ext cx="1439862" cy="7191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4800" b="1">
                <a:solidFill>
                  <a:srgbClr val="000000"/>
                </a:solidFill>
                <a:latin typeface="Calibri" pitchFamily="34" charset="0"/>
              </a:rPr>
              <a:t>B’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124075" y="5733256"/>
            <a:ext cx="1439863" cy="53975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2800" b="1">
                <a:solidFill>
                  <a:srgbClr val="000000"/>
                </a:solidFill>
                <a:latin typeface="Gungsuh" pitchFamily="18" charset="-127"/>
                <a:ea typeface="Gungsuh" pitchFamily="18" charset="-127"/>
              </a:rPr>
              <a:t>♂  ♀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5580063" y="5733256"/>
            <a:ext cx="1439862" cy="53975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u-HU" sz="2800" b="1">
                <a:solidFill>
                  <a:srgbClr val="000000"/>
                </a:solidFill>
                <a:latin typeface="Gungsuh" pitchFamily="18" charset="-127"/>
                <a:ea typeface="Gungsuh" pitchFamily="18" charset="-127"/>
              </a:rPr>
              <a:t>♂  ♀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925874" y="5157788"/>
            <a:ext cx="12700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Improved</a:t>
            </a:r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Pure</a:t>
            </a:r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Lines</a:t>
            </a:r>
            <a:endParaRPr lang="en-GB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71127" y="1358900"/>
            <a:ext cx="159928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Control</a:t>
            </a:r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of </a:t>
            </a:r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Pure</a:t>
            </a:r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Lines</a:t>
            </a:r>
            <a:endParaRPr lang="hu-HU" sz="20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by</a:t>
            </a:r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Qualitative</a:t>
            </a:r>
            <a:r>
              <a:rPr lang="hu-HU" sz="2000" b="1" dirty="0">
                <a:solidFill>
                  <a:srgbClr val="000000"/>
                </a:solidFill>
                <a:latin typeface="Calibri" pitchFamily="34" charset="0"/>
              </a:rPr>
              <a:t> &amp;</a:t>
            </a:r>
          </a:p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Quantitative</a:t>
            </a:r>
            <a:endParaRPr lang="hu-HU" sz="20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hu-HU" sz="2000" b="1" dirty="0" err="1">
                <a:solidFill>
                  <a:srgbClr val="000000"/>
                </a:solidFill>
                <a:latin typeface="Calibri" pitchFamily="34" charset="0"/>
              </a:rPr>
              <a:t>Parameters</a:t>
            </a:r>
            <a:endParaRPr lang="en-GB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971550" y="3716338"/>
            <a:ext cx="792163" cy="18732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145002" y="1436688"/>
            <a:ext cx="159928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hu-HU" sz="2000" b="1">
                <a:solidFill>
                  <a:srgbClr val="000000"/>
                </a:solidFill>
                <a:latin typeface="Calibri" pitchFamily="34" charset="0"/>
              </a:rPr>
              <a:t>Control </a:t>
            </a:r>
          </a:p>
          <a:p>
            <a:pPr algn="ctr"/>
            <a:r>
              <a:rPr lang="hu-HU" sz="2000" b="1">
                <a:solidFill>
                  <a:srgbClr val="000000"/>
                </a:solidFill>
                <a:latin typeface="Calibri" pitchFamily="34" charset="0"/>
              </a:rPr>
              <a:t>of Pure Lines</a:t>
            </a:r>
          </a:p>
          <a:p>
            <a:pPr algn="ctr"/>
            <a:r>
              <a:rPr lang="hu-HU" sz="2000" b="1">
                <a:solidFill>
                  <a:srgbClr val="000000"/>
                </a:solidFill>
                <a:latin typeface="Calibri" pitchFamily="34" charset="0"/>
              </a:rPr>
              <a:t>by </a:t>
            </a:r>
          </a:p>
          <a:p>
            <a:pPr algn="ctr"/>
            <a:r>
              <a:rPr lang="hu-HU" sz="2000" b="1">
                <a:solidFill>
                  <a:srgbClr val="000000"/>
                </a:solidFill>
                <a:latin typeface="Calibri" pitchFamily="34" charset="0"/>
              </a:rPr>
              <a:t>Qualitative &amp;</a:t>
            </a:r>
          </a:p>
          <a:p>
            <a:pPr algn="ctr"/>
            <a:r>
              <a:rPr lang="hu-HU" sz="2000" b="1">
                <a:solidFill>
                  <a:srgbClr val="000000"/>
                </a:solidFill>
                <a:latin typeface="Calibri" pitchFamily="34" charset="0"/>
              </a:rPr>
              <a:t>Quantitative</a:t>
            </a:r>
          </a:p>
          <a:p>
            <a:pPr algn="ctr"/>
            <a:r>
              <a:rPr lang="hu-HU" sz="2000" b="1">
                <a:solidFill>
                  <a:srgbClr val="000000"/>
                </a:solidFill>
                <a:latin typeface="Calibri" pitchFamily="34" charset="0"/>
              </a:rPr>
              <a:t>Parameters</a:t>
            </a:r>
            <a:endParaRPr lang="en-GB" sz="20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H="1">
            <a:off x="7380288" y="3716338"/>
            <a:ext cx="647700" cy="18732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4498975" y="4292600"/>
            <a:ext cx="1588" cy="8651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2555776" y="2636838"/>
            <a:ext cx="431800" cy="661054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 flipH="1">
            <a:off x="3419870" y="2636838"/>
            <a:ext cx="2881709" cy="5762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3348038" y="2420938"/>
            <a:ext cx="2663825" cy="7921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6011838" y="2636838"/>
            <a:ext cx="360362" cy="648146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179388" y="130175"/>
            <a:ext cx="8713787" cy="954107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spcBef>
                <a:spcPct val="0"/>
              </a:spcBef>
            </a:pPr>
            <a:r>
              <a:rPr lang="hu-HU" sz="28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BREEDING METHOD</a:t>
            </a:r>
            <a:endParaRPr lang="en-US" sz="2800" b="1" dirty="0">
              <a:solidFill>
                <a:schemeClr val="tx2"/>
              </a:solidFill>
              <a:latin typeface="Calibri" pitchFamily="34" charset="0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en-US" sz="2800" b="1" dirty="0" err="1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mRRS</a:t>
            </a:r>
            <a:endParaRPr lang="en-US" sz="2800" b="1" dirty="0">
              <a:solidFill>
                <a:schemeClr val="tx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9" name="Szövegdoboz 28"/>
          <p:cNvSpPr txBox="1"/>
          <p:nvPr/>
        </p:nvSpPr>
        <p:spPr>
          <a:xfrm>
            <a:off x="4197647" y="2071134"/>
            <a:ext cx="726481" cy="33855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PED12</a:t>
            </a:r>
          </a:p>
        </p:txBody>
      </p:sp>
      <p:sp>
        <p:nvSpPr>
          <p:cNvPr id="30" name="Szövegdoboz 29"/>
          <p:cNvSpPr txBox="1"/>
          <p:nvPr/>
        </p:nvSpPr>
        <p:spPr>
          <a:xfrm>
            <a:off x="4679950" y="4012078"/>
            <a:ext cx="738279" cy="33855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KUT11</a:t>
            </a:r>
          </a:p>
        </p:txBody>
      </p:sp>
      <p:sp>
        <p:nvSpPr>
          <p:cNvPr id="31" name="Szövegdoboz 30"/>
          <p:cNvSpPr txBox="1"/>
          <p:nvPr/>
        </p:nvSpPr>
        <p:spPr>
          <a:xfrm>
            <a:off x="4151218" y="6165304"/>
            <a:ext cx="726481" cy="33855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PED13</a:t>
            </a:r>
          </a:p>
        </p:txBody>
      </p:sp>
    </p:spTree>
    <p:extLst>
      <p:ext uri="{BB962C8B-B14F-4D97-AF65-F5344CB8AC3E}">
        <p14:creationId xmlns:p14="http://schemas.microsoft.com/office/powerpoint/2010/main" xmlns="" val="246260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hu-HU" dirty="0" smtClean="0">
                <a:effectLst/>
              </a:rPr>
              <a:t>MAIN TRAITS MEASURED</a:t>
            </a:r>
            <a:br>
              <a:rPr lang="hu-HU" dirty="0" smtClean="0">
                <a:effectLst/>
              </a:rPr>
            </a:br>
            <a:r>
              <a:rPr lang="hu-HU" sz="2000" dirty="0" smtClean="0">
                <a:effectLst/>
              </a:rPr>
              <a:t> </a:t>
            </a:r>
            <a:endParaRPr lang="en-US" sz="2000" dirty="0">
              <a:effectLst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69589" y="1340768"/>
            <a:ext cx="8579296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50000"/>
              </a:lnSpc>
              <a:buSzTx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Egg production</a:t>
            </a: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( 4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periods</a:t>
            </a: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)</a:t>
            </a:r>
            <a:endParaRPr lang="en-US" sz="1800" dirty="0" smtClean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ct val="150000"/>
              </a:lnSpc>
              <a:buSzTx/>
              <a:buFont typeface="Arial" pitchFamily="34" charset="0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Persistency</a:t>
            </a:r>
          </a:p>
          <a:p>
            <a:pPr>
              <a:lnSpc>
                <a:spcPct val="150000"/>
              </a:lnSpc>
              <a:buSzTx/>
              <a:buFont typeface="Arial" pitchFamily="34" charset="0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Early maturity</a:t>
            </a:r>
          </a:p>
          <a:p>
            <a:pPr>
              <a:lnSpc>
                <a:spcPct val="150000"/>
              </a:lnSpc>
              <a:buSzTx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Feed intake (g/d)</a:t>
            </a:r>
          </a:p>
          <a:p>
            <a:pPr>
              <a:lnSpc>
                <a:spcPct val="150000"/>
              </a:lnSpc>
              <a:buSzTx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Feed conversion</a:t>
            </a:r>
          </a:p>
          <a:p>
            <a:pPr>
              <a:lnSpc>
                <a:spcPct val="150000"/>
              </a:lnSpc>
              <a:buSzTx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Body weight</a:t>
            </a:r>
          </a:p>
          <a:p>
            <a:pPr>
              <a:lnSpc>
                <a:spcPct val="150000"/>
              </a:lnSpc>
              <a:buSzTx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Livability</a:t>
            </a:r>
          </a:p>
          <a:p>
            <a:pPr>
              <a:lnSpc>
                <a:spcPct val="80000"/>
              </a:lnSpc>
              <a:buSzTx/>
              <a:buFont typeface="Arial" pitchFamily="34" charset="0"/>
              <a:buChar char="•"/>
            </a:pPr>
            <a:endParaRPr lang="hu-HU" sz="2400" dirty="0" smtClean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pPr marL="109728" indent="0">
              <a:lnSpc>
                <a:spcPct val="80000"/>
              </a:lnSpc>
              <a:buSzTx/>
              <a:buFont typeface="Wingdings 3"/>
              <a:buNone/>
            </a:pPr>
            <a:r>
              <a:rPr lang="hu-HU" sz="24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endParaRPr lang="hu-HU" sz="2400" dirty="0" smtClean="0">
              <a:solidFill>
                <a:srgbClr val="FFCC00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6129714" y="1450504"/>
            <a:ext cx="30243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SzTx/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Egg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shel</a:t>
            </a:r>
            <a:r>
              <a:rPr lang="hu-HU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l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color 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SzTx/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Egg shell strength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Egg weight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Albumen height (Haugh Unit)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Blood</a:t>
            </a:r>
            <a:r>
              <a:rPr lang="hu-HU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and meat spots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Speckle</a:t>
            </a:r>
            <a:r>
              <a:rPr lang="hu-HU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and purple eggs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622080"/>
            <a:ext cx="2744490" cy="324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3329698" y="4906803"/>
            <a:ext cx="27633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Social behavior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Free range behavior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Nest acceptance, floor eggs</a:t>
            </a:r>
          </a:p>
          <a:p>
            <a:endParaRPr lang="hu-HU" sz="1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6290044" y="4725144"/>
            <a:ext cx="20363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Free from TMA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Free from Leucosis</a:t>
            </a:r>
            <a:endParaRPr lang="hu-HU" sz="1600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Resistency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endParaRPr lang="hu-HU" sz="1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4067944" y="3010273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chemeClr val="bg1"/>
                </a:solidFill>
                <a:latin typeface="Calibri" pitchFamily="34" charset="0"/>
              </a:rPr>
              <a:t>INDEX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1259632" y="4901104"/>
            <a:ext cx="14642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9900"/>
                </a:solidFill>
                <a:latin typeface="Calibri" pitchFamily="34" charset="0"/>
                <a:cs typeface="Times New Roman" pitchFamily="18" charset="0"/>
              </a:rPr>
              <a:t>Fertility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9900"/>
                </a:solidFill>
                <a:latin typeface="Calibri" pitchFamily="34" charset="0"/>
                <a:cs typeface="Times New Roman" pitchFamily="18" charset="0"/>
              </a:rPr>
              <a:t>Hatchability</a:t>
            </a:r>
            <a:endParaRPr lang="hu-HU" sz="1600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dirty="0">
                <a:solidFill>
                  <a:srgbClr val="009900"/>
                </a:solidFill>
                <a:latin typeface="Calibri" pitchFamily="34" charset="0"/>
                <a:cs typeface="Times New Roman" pitchFamily="18" charset="0"/>
              </a:rPr>
              <a:t>Feathering</a:t>
            </a:r>
          </a:p>
        </p:txBody>
      </p:sp>
    </p:spTree>
    <p:extLst>
      <p:ext uri="{BB962C8B-B14F-4D97-AF65-F5344CB8AC3E}">
        <p14:creationId xmlns:p14="http://schemas.microsoft.com/office/powerpoint/2010/main" xmlns="" val="332390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2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 smtClean="0">
                <a:effectLst/>
              </a:rPr>
              <a:t>SELECTION  </a:t>
            </a:r>
            <a:endParaRPr lang="hu-HU" dirty="0">
              <a:effectLst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398573" y="1484784"/>
            <a:ext cx="802223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Individual performance data, collected in 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field tests </a:t>
            </a:r>
            <a:endParaRPr lang="en-US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Elite, full and half sibs, parents, daughters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Individual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and 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group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performance 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Molecular and population genetics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Extended progeny tests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in different environments (cage, aviary systems) are already ongoing</a:t>
            </a:r>
            <a:endParaRPr lang="en-US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hu-HU" sz="1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3074" name="Picture 2" descr="http://img.21food.com/20110609/product/13053632338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21088"/>
            <a:ext cx="2619375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154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u-HU" dirty="0" smtClean="0"/>
              <a:t>WHERE ARE WE GOING?</a:t>
            </a:r>
            <a:endParaRPr lang="hu-HU" dirty="0"/>
          </a:p>
        </p:txBody>
      </p:sp>
      <p:pic>
        <p:nvPicPr>
          <p:cNvPr id="5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854" y="5801196"/>
            <a:ext cx="2349914" cy="72414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904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3672800"/>
          </a:xfr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</a:rPr>
              <a:t>Long Life Program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</a:rPr>
              <a:t>Multi-environmental tests</a:t>
            </a:r>
            <a:r>
              <a:rPr lang="hu-HU" sz="1800" b="1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</a:rPr>
              <a:t>systems, climate, sub-optimal feeding)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</a:rPr>
              <a:t>Further improvement of egg quality (last period)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</a:rPr>
              <a:t>Sustainability (body weight, FCR)</a:t>
            </a:r>
            <a:endParaRPr lang="hu-HU" sz="1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</a:rPr>
              <a:t>Molecular genetic tools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endParaRPr lang="en-US" sz="1800" b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6" name="Cím 2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 smtClean="0">
                <a:effectLst/>
              </a:rPr>
              <a:t>AIMS FOR THE COMING YEARS  </a:t>
            </a:r>
            <a:endParaRPr lang="hu-HU" dirty="0">
              <a:effectLst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7143" y="3573016"/>
            <a:ext cx="3810001" cy="2424113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1138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6892860"/>
              </p:ext>
            </p:extLst>
          </p:nvPr>
        </p:nvGraphicFramePr>
        <p:xfrm>
          <a:off x="531813" y="954087"/>
          <a:ext cx="8612187" cy="550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771800" y="4653185"/>
            <a:ext cx="2520950" cy="1008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hu-HU" sz="3600" b="1" dirty="0">
                <a:latin typeface="Calibri" pitchFamily="34" charset="0"/>
              </a:rPr>
              <a:t>400 +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3708400" y="1700808"/>
            <a:ext cx="5472112" cy="504825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Cím 2"/>
          <p:cNvSpPr txBox="1">
            <a:spLocks/>
          </p:cNvSpPr>
          <p:nvPr/>
        </p:nvSpPr>
        <p:spPr>
          <a:xfrm>
            <a:off x="467544" y="116632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 smtClean="0">
                <a:effectLst/>
              </a:rPr>
              <a:t>LONG LIFE LAYING PROGRAM SINCE 2008 </a:t>
            </a:r>
            <a:endParaRPr lang="hu-HU" dirty="0">
              <a:effectLst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99793" y="2636912"/>
            <a:ext cx="2664296" cy="1785104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dirty="0">
                <a:solidFill>
                  <a:srgbClr val="002060"/>
                </a:solidFill>
                <a:latin typeface="Calibri" pitchFamily="34" charset="0"/>
              </a:rPr>
              <a:t>1970: 74 LW 260 </a:t>
            </a:r>
            <a:r>
              <a:rPr lang="hu-HU" sz="2000" b="1" dirty="0" err="1" smtClean="0">
                <a:solidFill>
                  <a:srgbClr val="002060"/>
                </a:solidFill>
                <a:latin typeface="Calibri" pitchFamily="34" charset="0"/>
              </a:rPr>
              <a:t>Eggs</a:t>
            </a:r>
            <a:endParaRPr lang="hu-HU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hu-HU" sz="2000" b="1" dirty="0">
                <a:solidFill>
                  <a:srgbClr val="800000"/>
                </a:solidFill>
                <a:latin typeface="Calibri" pitchFamily="34" charset="0"/>
              </a:rPr>
              <a:t>1990: 76 LW 300 </a:t>
            </a:r>
            <a:r>
              <a:rPr lang="hu-HU" sz="2000" b="1" dirty="0" err="1" smtClean="0">
                <a:solidFill>
                  <a:srgbClr val="800000"/>
                </a:solidFill>
                <a:latin typeface="Calibri" pitchFamily="34" charset="0"/>
              </a:rPr>
              <a:t>Eggs</a:t>
            </a:r>
            <a:endParaRPr lang="hu-HU" sz="2000" b="1" dirty="0" smtClean="0">
              <a:solidFill>
                <a:srgbClr val="80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hu-HU" sz="2000" b="1" dirty="0">
                <a:solidFill>
                  <a:srgbClr val="009900"/>
                </a:solidFill>
                <a:latin typeface="Calibri" pitchFamily="34" charset="0"/>
              </a:rPr>
              <a:t>2005: 80 LW 350 </a:t>
            </a:r>
            <a:r>
              <a:rPr lang="hu-HU" sz="2000" b="1" dirty="0" err="1" smtClean="0">
                <a:solidFill>
                  <a:srgbClr val="009900"/>
                </a:solidFill>
                <a:latin typeface="Calibri" pitchFamily="34" charset="0"/>
              </a:rPr>
              <a:t>Eggs</a:t>
            </a:r>
            <a:endParaRPr lang="hu-HU" sz="2000" b="1" dirty="0" smtClean="0">
              <a:solidFill>
                <a:srgbClr val="0099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hu-HU" sz="2000" b="1" dirty="0" smtClean="0">
                <a:solidFill>
                  <a:srgbClr val="FF0000"/>
                </a:solidFill>
                <a:latin typeface="Calibri" pitchFamily="34" charset="0"/>
              </a:rPr>
              <a:t>2012: 90 </a:t>
            </a:r>
            <a:r>
              <a:rPr lang="hu-HU" sz="2000" b="1" dirty="0">
                <a:solidFill>
                  <a:srgbClr val="FF0000"/>
                </a:solidFill>
                <a:latin typeface="Calibri" pitchFamily="34" charset="0"/>
              </a:rPr>
              <a:t>LW </a:t>
            </a:r>
            <a:r>
              <a:rPr lang="hu-HU" sz="2000" b="1" dirty="0" smtClean="0">
                <a:solidFill>
                  <a:srgbClr val="FF0000"/>
                </a:solidFill>
                <a:latin typeface="Calibri" pitchFamily="34" charset="0"/>
              </a:rPr>
              <a:t>410 </a:t>
            </a:r>
            <a:r>
              <a:rPr lang="hu-HU" sz="2000" b="1" dirty="0" err="1" smtClean="0">
                <a:solidFill>
                  <a:srgbClr val="FF0000"/>
                </a:solidFill>
                <a:latin typeface="Calibri" pitchFamily="34" charset="0"/>
              </a:rPr>
              <a:t>Eggs</a:t>
            </a:r>
            <a:endParaRPr lang="hu-HU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785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2"/>
          <p:cNvSpPr txBox="1">
            <a:spLocks/>
          </p:cNvSpPr>
          <p:nvPr/>
        </p:nvSpPr>
        <p:spPr>
          <a:xfrm>
            <a:off x="467544" y="116632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>
                <a:effectLst/>
              </a:rPr>
              <a:t>RESULTS OF OUR PROGENY TESTS </a:t>
            </a:r>
            <a:r>
              <a:rPr lang="hu-HU" dirty="0" smtClean="0">
                <a:effectLst/>
              </a:rPr>
              <a:t>– CPT11</a:t>
            </a:r>
            <a:r>
              <a:rPr lang="hu-HU" dirty="0">
                <a:effectLst/>
              </a:rPr>
              <a:t/>
            </a:r>
            <a:br>
              <a:rPr lang="hu-HU" dirty="0">
                <a:effectLst/>
              </a:rPr>
            </a:br>
            <a:r>
              <a:rPr lang="hu-HU" dirty="0">
                <a:effectLst/>
              </a:rPr>
              <a:t>(TETRA-SL </a:t>
            </a:r>
            <a:r>
              <a:rPr lang="hu-HU" dirty="0" smtClean="0">
                <a:effectLst/>
              </a:rPr>
              <a:t>) </a:t>
            </a:r>
            <a:endParaRPr lang="hu-HU" dirty="0">
              <a:effectLst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6082" y="692696"/>
            <a:ext cx="1848366" cy="193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Diagram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4462430"/>
              </p:ext>
            </p:extLst>
          </p:nvPr>
        </p:nvGraphicFramePr>
        <p:xfrm>
          <a:off x="448494" y="1412776"/>
          <a:ext cx="8267700" cy="422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4161434" y="5901525"/>
            <a:ext cx="7713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Liveweeks</a:t>
            </a:r>
            <a:endParaRPr lang="en-US" sz="1100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555776" y="3501008"/>
            <a:ext cx="388843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Previous progeny test </a:t>
            </a:r>
            <a:r>
              <a:rPr lang="hu-HU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(2010-2011-2012)</a:t>
            </a:r>
          </a:p>
          <a:p>
            <a:pPr algn="ctr"/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100 weeks</a:t>
            </a:r>
          </a:p>
          <a:p>
            <a:pPr algn="ctr"/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Around 450 eggs HH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85609" y="2749277"/>
            <a:ext cx="353943" cy="161582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Product</a:t>
            </a:r>
            <a:r>
              <a:rPr lang="hu-HU" sz="11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</a:t>
            </a:r>
            <a:r>
              <a:rPr lang="en-US" sz="11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on intensity %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3677542" y="1340077"/>
            <a:ext cx="2046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Individual cage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42345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2"/>
          <p:cNvSpPr txBox="1">
            <a:spLocks/>
          </p:cNvSpPr>
          <p:nvPr/>
        </p:nvSpPr>
        <p:spPr>
          <a:xfrm>
            <a:off x="467544" y="116632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>
                <a:effectLst/>
              </a:rPr>
              <a:t>RESULTS OF OUR PROGENY TESTS </a:t>
            </a:r>
            <a:r>
              <a:rPr lang="hu-HU" dirty="0" smtClean="0">
                <a:effectLst/>
              </a:rPr>
              <a:t>– </a:t>
            </a:r>
            <a:r>
              <a:rPr lang="hu-HU" dirty="0">
                <a:effectLst/>
              </a:rPr>
              <a:t>CPT12</a:t>
            </a:r>
            <a:br>
              <a:rPr lang="hu-HU" dirty="0">
                <a:effectLst/>
              </a:rPr>
            </a:br>
            <a:r>
              <a:rPr lang="hu-HU" dirty="0">
                <a:effectLst/>
              </a:rPr>
              <a:t>(TETRA-SL </a:t>
            </a:r>
            <a:r>
              <a:rPr lang="hu-HU" dirty="0" smtClean="0">
                <a:effectLst/>
              </a:rPr>
              <a:t>) </a:t>
            </a:r>
            <a:endParaRPr lang="hu-HU" dirty="0">
              <a:effectLst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6082" y="692696"/>
            <a:ext cx="1848366" cy="193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7355551"/>
              </p:ext>
            </p:extLst>
          </p:nvPr>
        </p:nvGraphicFramePr>
        <p:xfrm>
          <a:off x="1907704" y="3356992"/>
          <a:ext cx="6314387" cy="1828800"/>
        </p:xfrm>
        <a:graphic>
          <a:graphicData uri="http://schemas.openxmlformats.org/drawingml/2006/table">
            <a:tbl>
              <a:tblPr/>
              <a:tblGrid>
                <a:gridCol w="1296144"/>
                <a:gridCol w="1064321"/>
                <a:gridCol w="658987"/>
                <a:gridCol w="658987"/>
                <a:gridCol w="658987"/>
                <a:gridCol w="658987"/>
                <a:gridCol w="1317974"/>
              </a:tblGrid>
              <a:tr h="142046">
                <a:tc rowSpan="2">
                  <a:txBody>
                    <a:bodyPr/>
                    <a:lstStyle/>
                    <a:p>
                      <a:pPr algn="ctr" fontAlgn="ctr"/>
                      <a:endParaRPr lang="en-US" sz="1200" b="0" i="1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Technology</a:t>
                      </a:r>
                      <a:endParaRPr lang="en-US" sz="1200" b="0" i="0" u="none" strike="noStrike" noProof="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smtClean="0">
                          <a:effectLst/>
                          <a:latin typeface="Calibri" pitchFamily="34" charset="0"/>
                        </a:rPr>
                        <a:t>Production</a:t>
                      </a:r>
                      <a:endParaRPr lang="en-US" sz="1200" b="0" i="0" u="none" strike="noStrike" noProof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142046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hen</a:t>
                      </a:r>
                      <a:endParaRPr lang="en-US" sz="1200" b="0" i="0" u="none" strike="noStrike" noProof="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  <a:endParaRPr lang="en-US" sz="1200" b="0" i="0" u="none" strike="noStrike" noProof="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effectLst/>
                          <a:latin typeface="Calibri" pitchFamily="34" charset="0"/>
                        </a:rPr>
                        <a:t>hen</a:t>
                      </a:r>
                      <a:endParaRPr lang="en-US" sz="1200" b="0" i="0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smtClean="0">
                          <a:effectLst/>
                          <a:latin typeface="Calibri" pitchFamily="34" charset="0"/>
                        </a:rPr>
                        <a:t>%</a:t>
                      </a:r>
                      <a:endParaRPr lang="en-US" sz="1200" b="0" i="0" u="none" strike="noStrike" noProof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0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noProof="0" dirty="0" smtClean="0">
                          <a:effectLst/>
                          <a:latin typeface="Calibri" pitchFamily="34" charset="0"/>
                        </a:rPr>
                        <a:t>Mortality%</a:t>
                      </a:r>
                    </a:p>
                    <a:p>
                      <a:pPr algn="ctr" fontAlgn="ctr"/>
                      <a:r>
                        <a:rPr lang="en-US" sz="1200" b="1" i="1" u="none" strike="noStrike" noProof="0" dirty="0" smtClean="0">
                          <a:effectLst/>
                          <a:latin typeface="Calibri" pitchFamily="34" charset="0"/>
                        </a:rPr>
                        <a:t>17-19 LW</a:t>
                      </a:r>
                      <a:endParaRPr lang="en-US" sz="1200" b="1" i="1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                                                    22    </a:t>
                      </a:r>
                      <a:endParaRPr lang="en-US" sz="1200" b="0" i="1" u="none" strike="noStrike" noProof="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                                                 0,45    </a:t>
                      </a:r>
                      <a:endParaRPr lang="en-US" sz="1200" b="0" i="1" u="none" strike="noStrike" noProof="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noProof="0" dirty="0" smtClean="0">
                          <a:effectLst/>
                          <a:latin typeface="Calibri" pitchFamily="34" charset="0"/>
                        </a:rPr>
                        <a:t>                                                     15    </a:t>
                      </a:r>
                      <a:endParaRPr lang="en-US" sz="1200" b="0" i="1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noProof="0" dirty="0" smtClean="0">
                          <a:effectLst/>
                          <a:latin typeface="Calibri" pitchFamily="34" charset="0"/>
                        </a:rPr>
                        <a:t>                                                  0,30    </a:t>
                      </a:r>
                      <a:endParaRPr lang="en-US" sz="1200" b="0" i="1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0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noProof="0" dirty="0" smtClean="0">
                          <a:effectLst/>
                          <a:latin typeface="Calibri" pitchFamily="34" charset="0"/>
                        </a:rPr>
                        <a:t>Mortality%</a:t>
                      </a:r>
                    </a:p>
                    <a:p>
                      <a:pPr algn="ctr" fontAlgn="ctr"/>
                      <a:r>
                        <a:rPr lang="en-US" sz="1200" b="1" i="0" u="none" strike="noStrike" noProof="0" dirty="0" smtClean="0">
                          <a:effectLst/>
                          <a:latin typeface="Calibri" pitchFamily="34" charset="0"/>
                        </a:rPr>
                        <a:t>20-</a:t>
                      </a:r>
                      <a:r>
                        <a:rPr lang="hu-HU" sz="1200" b="1" i="0" u="none" strike="noStrike" noProof="0" dirty="0" smtClean="0">
                          <a:effectLst/>
                          <a:latin typeface="Calibri" pitchFamily="34" charset="0"/>
                        </a:rPr>
                        <a:t>96</a:t>
                      </a:r>
                      <a:r>
                        <a:rPr lang="en-US" sz="1200" b="1" i="0" u="none" strike="noStrike" noProof="0" dirty="0" smtClean="0">
                          <a:effectLst/>
                          <a:latin typeface="Calibri" pitchFamily="34" charset="0"/>
                        </a:rPr>
                        <a:t> LW</a:t>
                      </a:r>
                      <a:endParaRPr lang="en-US" sz="1200" b="1" i="0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402</a:t>
                      </a:r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                                 </a:t>
                      </a:r>
                      <a:endParaRPr lang="en-US" sz="1200" b="0" i="0" u="none" strike="noStrike" noProof="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                </a:t>
                      </a:r>
                      <a:r>
                        <a:rPr lang="hu-HU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8,2</a:t>
                      </a:r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  <a:endParaRPr lang="en-US" sz="1200" b="0" i="0" u="none" strike="noStrike" noProof="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hu-HU" sz="1200" b="0" i="0" u="none" strike="noStrike" noProof="0" dirty="0" smtClean="0">
                          <a:effectLst/>
                          <a:latin typeface="Calibri" pitchFamily="34" charset="0"/>
                        </a:rPr>
                        <a:t>456</a:t>
                      </a:r>
                      <a:r>
                        <a:rPr lang="en-US" sz="1200" b="0" i="0" u="none" strike="noStrike" noProof="0" dirty="0" smtClean="0">
                          <a:effectLst/>
                          <a:latin typeface="Calibri" pitchFamily="34" charset="0"/>
                        </a:rPr>
                        <a:t>   </a:t>
                      </a:r>
                      <a:endParaRPr lang="en-US" sz="1200" b="0" i="0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effectLst/>
                          <a:latin typeface="Calibri" pitchFamily="34" charset="0"/>
                        </a:rPr>
                        <a:t>  </a:t>
                      </a:r>
                      <a:r>
                        <a:rPr lang="hu-HU" sz="1200" b="0" i="0" u="none" strike="noStrike" noProof="0" dirty="0" smtClean="0">
                          <a:effectLst/>
                          <a:latin typeface="Calibri" pitchFamily="34" charset="0"/>
                        </a:rPr>
                        <a:t>9,31</a:t>
                      </a:r>
                      <a:r>
                        <a:rPr lang="en-US" sz="1200" b="0" i="0" u="none" strike="noStrike" noProof="0" dirty="0" smtClean="0">
                          <a:effectLst/>
                          <a:latin typeface="Calibri" pitchFamily="34" charset="0"/>
                        </a:rPr>
                        <a:t>    </a:t>
                      </a:r>
                      <a:endParaRPr lang="en-US" sz="1200" b="0" i="0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noProof="0" dirty="0" smtClean="0">
                          <a:effectLst/>
                          <a:latin typeface="Calibri" pitchFamily="34" charset="0"/>
                        </a:rPr>
                        <a:t>Total</a:t>
                      </a:r>
                      <a:r>
                        <a:rPr lang="en-US" sz="1200" b="1" i="0" u="none" strike="noStrike" baseline="0" noProof="0" dirty="0" smtClean="0">
                          <a:effectLst/>
                          <a:latin typeface="Calibri" pitchFamily="34" charset="0"/>
                        </a:rPr>
                        <a:t> number of eggs</a:t>
                      </a:r>
                      <a:endParaRPr lang="en-US" sz="1200" b="1" i="0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2 136 238    	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1200" b="1" i="0" u="none" strike="noStrike" noProof="0" dirty="0" smtClean="0">
                          <a:effectLst/>
                          <a:latin typeface="Calibri" pitchFamily="34" charset="0"/>
                        </a:rPr>
                        <a:t>96</a:t>
                      </a:r>
                      <a:endParaRPr lang="en-US" sz="1200" b="1" i="0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kumimoji="0" lang="en-US" sz="12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2 196 952    	</a:t>
                      </a:r>
                      <a:endParaRPr lang="en-US" sz="1200" b="0" i="0" u="none" strike="noStrike" noProof="0" dirty="0" smtClean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1420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noProof="0" dirty="0" smtClean="0">
                          <a:effectLst/>
                          <a:latin typeface="Calibri" pitchFamily="34" charset="0"/>
                        </a:rPr>
                        <a:t>Egg/hen</a:t>
                      </a:r>
                      <a:endParaRPr lang="en-US" sz="1200" b="1" i="0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                                                        </a:t>
                      </a:r>
                      <a:r>
                        <a:rPr lang="hu-HU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435,9</a:t>
                      </a:r>
                      <a:r>
                        <a:rPr lang="en-US" sz="1200" b="0" i="0" u="none" strike="noStrike" noProof="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lang="en-US" sz="1200" b="0" i="0" u="none" strike="noStrike" noProof="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noProof="0" smtClean="0">
                          <a:effectLst/>
                          <a:latin typeface="Calibri" pitchFamily="34" charset="0"/>
                        </a:rPr>
                        <a:t>liveweeks</a:t>
                      </a:r>
                      <a:endParaRPr lang="en-US" sz="1200" b="1" i="0" u="none" strike="noStrike" noProof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effectLst/>
                          <a:latin typeface="Calibri" pitchFamily="34" charset="0"/>
                        </a:rPr>
                        <a:t>                                                         </a:t>
                      </a:r>
                      <a:r>
                        <a:rPr lang="hu-HU" sz="1200" b="1" i="0" u="none" strike="noStrike" noProof="0" dirty="0" smtClean="0">
                          <a:effectLst/>
                          <a:latin typeface="Calibri" pitchFamily="34" charset="0"/>
                        </a:rPr>
                        <a:t>448,3</a:t>
                      </a:r>
                      <a:endParaRPr lang="en-US" sz="1200" b="0" i="0" u="none" strike="noStrike" noProof="0" dirty="0"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2123728" y="2802414"/>
            <a:ext cx="4248472" cy="33855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Current progeny test </a:t>
            </a:r>
            <a:r>
              <a:rPr lang="hu-HU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(2012-2013-2014)</a:t>
            </a:r>
          </a:p>
        </p:txBody>
      </p:sp>
      <p:graphicFrame>
        <p:nvGraphicFramePr>
          <p:cNvPr id="9" name="Diagram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2892828"/>
              </p:ext>
            </p:extLst>
          </p:nvPr>
        </p:nvGraphicFramePr>
        <p:xfrm>
          <a:off x="362769" y="1556792"/>
          <a:ext cx="8334375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zövegdoboz 9"/>
          <p:cNvSpPr txBox="1"/>
          <p:nvPr/>
        </p:nvSpPr>
        <p:spPr>
          <a:xfrm>
            <a:off x="185609" y="2749277"/>
            <a:ext cx="353943" cy="161582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Product</a:t>
            </a:r>
            <a:r>
              <a:rPr lang="hu-HU" sz="11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</a:t>
            </a:r>
            <a:r>
              <a:rPr lang="en-US" sz="11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on intensity %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3677542" y="1340077"/>
            <a:ext cx="2046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Individual cage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70312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/>
          <p:cNvSpPr txBox="1"/>
          <p:nvPr/>
        </p:nvSpPr>
        <p:spPr>
          <a:xfrm>
            <a:off x="3677542" y="1340077"/>
            <a:ext cx="1967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Grouped</a:t>
            </a: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cage system</a:t>
            </a:r>
          </a:p>
        </p:txBody>
      </p:sp>
      <p:sp>
        <p:nvSpPr>
          <p:cNvPr id="9" name="Cím 2"/>
          <p:cNvSpPr txBox="1">
            <a:spLocks/>
          </p:cNvSpPr>
          <p:nvPr/>
        </p:nvSpPr>
        <p:spPr>
          <a:xfrm>
            <a:off x="467544" y="116632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 smtClean="0">
                <a:effectLst/>
              </a:rPr>
              <a:t>OUR LATEST PROGENY TEST– CPT14</a:t>
            </a:r>
            <a:r>
              <a:rPr lang="hu-HU" dirty="0">
                <a:effectLst/>
              </a:rPr>
              <a:t/>
            </a:r>
            <a:br>
              <a:rPr lang="hu-HU" dirty="0">
                <a:effectLst/>
              </a:rPr>
            </a:br>
            <a:r>
              <a:rPr lang="hu-HU" dirty="0">
                <a:effectLst/>
              </a:rPr>
              <a:t>(</a:t>
            </a:r>
            <a:r>
              <a:rPr lang="hu-HU" dirty="0" smtClean="0">
                <a:effectLst/>
              </a:rPr>
              <a:t>TETRA-SL, AMBER, BLANCA ) </a:t>
            </a:r>
            <a:endParaRPr lang="hu-HU" dirty="0">
              <a:effectLst/>
            </a:endParaRPr>
          </a:p>
        </p:txBody>
      </p:sp>
      <p:pic>
        <p:nvPicPr>
          <p:cNvPr id="11" name="Picture 29" descr="S155008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87098"/>
            <a:ext cx="5887469" cy="33116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zövegdoboz 11"/>
          <p:cNvSpPr txBox="1"/>
          <p:nvPr/>
        </p:nvSpPr>
        <p:spPr>
          <a:xfrm>
            <a:off x="2728499" y="1744099"/>
            <a:ext cx="3865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89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different combinations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35 LW , 90-98% production intensity</a:t>
            </a:r>
          </a:p>
        </p:txBody>
      </p:sp>
    </p:spTree>
    <p:extLst>
      <p:ext uri="{BB962C8B-B14F-4D97-AF65-F5344CB8AC3E}">
        <p14:creationId xmlns:p14="http://schemas.microsoft.com/office/powerpoint/2010/main" xmlns="" val="92955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06848" y="116632"/>
            <a:ext cx="8229600" cy="1143000"/>
          </a:xfrm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hu-HU" dirty="0" smtClean="0">
                <a:effectLst/>
              </a:rPr>
              <a:t>EGG QUALITY</a:t>
            </a:r>
            <a:endParaRPr lang="en-US" dirty="0">
              <a:effectLst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74688" y="3717032"/>
            <a:ext cx="88569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Success in exceeding laying period, further extension of persistency is limited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Internal and external egg quality should be maintained until the end of the laying</a:t>
            </a:r>
            <a:r>
              <a:rPr 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!</a:t>
            </a:r>
            <a:endParaRPr lang="en-US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Complete refurbishment of our </a:t>
            </a:r>
            <a:r>
              <a:rPr lang="hu-HU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instruments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, modern data collection and analysis</a:t>
            </a: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Individual measurements (35, 65 and 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8</a:t>
            </a:r>
            <a:r>
              <a:rPr lang="hu-HU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0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weeks of age)</a:t>
            </a:r>
            <a:endParaRPr lang="hu-HU" dirty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algn="just"/>
            <a:endParaRPr lang="en-US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</p:txBody>
      </p:sp>
      <p:pic>
        <p:nvPicPr>
          <p:cNvPr id="3076" name="Picture 4" descr="http://www.emergencyemail.org/newsemergency/articlefiles/590-eg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33657"/>
            <a:ext cx="3762722" cy="250635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1.ezinemark.com/imagemanager2/files/30004254/2013/11/2013-11-04-14-23-14-3-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502" y="1333656"/>
            <a:ext cx="3858466" cy="250635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037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5.googleusercontent.com/-PGVDDeLFQ50/Ut-adJVhiaI/AAAAAAAAABg/uXRhQ6cQSqU/s1000/6I8B81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60570"/>
            <a:ext cx="8174936" cy="4144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h5.googleusercontent.com/-HYCyd7PJulk/Ut-almqbSFI/AAAAAAAAADE/aQchjyxUbkw/s640/6I8B82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128" y="-27384"/>
            <a:ext cx="3208768" cy="1933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4.googleusercontent.com/-GHGrehfBHVM/Ut-aeygNj2I/AAAAAAAAAB4/scGz9obKpDQ/s512/6I8B81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1" y="3882894"/>
            <a:ext cx="1944215" cy="2910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lh6.googleusercontent.com/-uwaePnigMDI/Ut-abDnSRvI/AAAAAAAAABM/aFxO4w9d6DA/s720/6I8B81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6632"/>
            <a:ext cx="3659707" cy="24398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96" y="6309320"/>
            <a:ext cx="1402028" cy="43204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11238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>
                <a:effectLst/>
              </a:rPr>
              <a:t>EGG QUALITY – SHELL COLOUR</a:t>
            </a:r>
            <a:endParaRPr lang="hu-HU" dirty="0">
              <a:effectLst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01008"/>
            <a:ext cx="2719868" cy="2340146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652120" y="478413"/>
            <a:ext cx="2719868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dirty="0" smtClean="0">
                <a:latin typeface="Calibri" pitchFamily="34" charset="0"/>
              </a:rPr>
              <a:t>Egg shell </a:t>
            </a:r>
            <a:r>
              <a:rPr lang="hu-HU" dirty="0" smtClean="0">
                <a:latin typeface="Calibri" pitchFamily="34" charset="0"/>
              </a:rPr>
              <a:t>color</a:t>
            </a:r>
          </a:p>
          <a:p>
            <a:pPr algn="ctr" fontAlgn="base"/>
            <a:r>
              <a:rPr lang="hu-HU" b="1" dirty="0" smtClean="0">
                <a:latin typeface="Calibri" pitchFamily="34" charset="0"/>
              </a:rPr>
              <a:t>h</a:t>
            </a:r>
            <a:r>
              <a:rPr lang="hu-HU" b="1" baseline="30000" dirty="0" smtClean="0">
                <a:latin typeface="Calibri" pitchFamily="34" charset="0"/>
              </a:rPr>
              <a:t>2 </a:t>
            </a:r>
            <a:r>
              <a:rPr lang="hu-HU" b="1" dirty="0" smtClean="0">
                <a:latin typeface="Calibri" pitchFamily="34" charset="0"/>
              </a:rPr>
              <a:t>=0.50-0.60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251520" y="1268760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Reflectometer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(lightness-darkness</a:t>
            </a:r>
            <a:r>
              <a:rPr 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)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7" name="Kép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821" y="1375792"/>
            <a:ext cx="19716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48666534"/>
              </p:ext>
            </p:extLst>
          </p:nvPr>
        </p:nvGraphicFramePr>
        <p:xfrm>
          <a:off x="1907704" y="5270061"/>
          <a:ext cx="3024336" cy="7512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8112"/>
                <a:gridCol w="1008112"/>
                <a:gridCol w="1008112"/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b="1" u="none" strike="noStrike" dirty="0" smtClean="0">
                          <a:effectLst/>
                          <a:latin typeface="Calibri" pitchFamily="34" charset="0"/>
                        </a:rPr>
                        <a:t>L*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</a:rPr>
                        <a:t>b*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87"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b="1" u="none" strike="noStrike" dirty="0">
                          <a:effectLst/>
                          <a:latin typeface="Calibri" pitchFamily="34" charset="0"/>
                        </a:rPr>
                        <a:t>0,987363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b="1" u="none" strike="noStrike" dirty="0">
                          <a:effectLst/>
                          <a:latin typeface="Calibri" pitchFamily="34" charset="0"/>
                        </a:rPr>
                        <a:t>-0,8637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b="1" u="none" strike="noStrike" dirty="0">
                          <a:effectLst/>
                          <a:latin typeface="Calibri" pitchFamily="34" charset="0"/>
                        </a:rPr>
                        <a:t>0,094883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202804" y="4818638"/>
            <a:ext cx="5665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Genetic correlation between values measured by </a:t>
            </a:r>
            <a:r>
              <a:rPr lang="en-US" sz="1600" b="1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reflectometer</a:t>
            </a:r>
            <a:endParaRPr lang="en-US" sz="1600" b="1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</p:txBody>
      </p:sp>
      <p:pic>
        <p:nvPicPr>
          <p:cNvPr id="11" name="Picture 5" descr="IMG_1407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86" b="12434"/>
          <a:stretch>
            <a:fillRect/>
          </a:stretch>
        </p:blipFill>
        <p:spPr bwMode="auto">
          <a:xfrm>
            <a:off x="395288" y="1988840"/>
            <a:ext cx="2808560" cy="2483991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6473735" y="6021288"/>
            <a:ext cx="2058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Spectrophotometer</a:t>
            </a:r>
            <a:endParaRPr lang="hu-HU" b="1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algn="ctr"/>
            <a:r>
              <a:rPr 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(L*, a*, b*)</a:t>
            </a:r>
            <a:endParaRPr lang="en-US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18" name="Görbe összekötő 17"/>
          <p:cNvCxnSpPr/>
          <p:nvPr/>
        </p:nvCxnSpPr>
        <p:spPr>
          <a:xfrm>
            <a:off x="3563888" y="2924944"/>
            <a:ext cx="2088232" cy="1224136"/>
          </a:xfrm>
          <a:prstGeom prst="curvedConnector3">
            <a:avLst/>
          </a:prstGeom>
          <a:ln w="38100" cap="flat">
            <a:solidFill>
              <a:schemeClr val="tx2">
                <a:lumMod val="75000"/>
              </a:schemeClr>
            </a:solidFill>
            <a:tailEnd type="stealth" w="lg" len="lg"/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5491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hu-HU" dirty="0" smtClean="0">
                <a:effectLst/>
              </a:rPr>
              <a:t>EGG QUALITY – SHELL STRENGHT</a:t>
            </a:r>
            <a:endParaRPr lang="hu-HU" dirty="0"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73016"/>
            <a:ext cx="2989798" cy="2664296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5940152" y="478413"/>
            <a:ext cx="2719868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hu-HU" dirty="0" smtClean="0">
                <a:latin typeface="Calibri" pitchFamily="34" charset="0"/>
              </a:rPr>
              <a:t>Shell </a:t>
            </a:r>
            <a:r>
              <a:rPr lang="en-US" dirty="0" smtClean="0">
                <a:latin typeface="Calibri" pitchFamily="34" charset="0"/>
              </a:rPr>
              <a:t>strength</a:t>
            </a:r>
          </a:p>
          <a:p>
            <a:pPr algn="ctr" fontAlgn="base"/>
            <a:r>
              <a:rPr lang="hu-HU" b="1" dirty="0" smtClean="0">
                <a:latin typeface="Calibri" pitchFamily="34" charset="0"/>
              </a:rPr>
              <a:t>h</a:t>
            </a:r>
            <a:r>
              <a:rPr lang="hu-HU" b="1" baseline="30000" dirty="0" smtClean="0">
                <a:latin typeface="Calibri" pitchFamily="34" charset="0"/>
              </a:rPr>
              <a:t>2 </a:t>
            </a:r>
            <a:r>
              <a:rPr lang="hu-HU" b="1" dirty="0" smtClean="0">
                <a:latin typeface="Calibri" pitchFamily="34" charset="0"/>
              </a:rPr>
              <a:t>=0.2-0.25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539552" y="4869160"/>
            <a:ext cx="4391395" cy="8803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Shell strength changes over time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Measurements are made at the blunt end</a:t>
            </a:r>
          </a:p>
        </p:txBody>
      </p:sp>
      <p:pic>
        <p:nvPicPr>
          <p:cNvPr id="8" name="Picture 6" descr="IMG_14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256977" cy="2443336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Görbe összekötő 8"/>
          <p:cNvCxnSpPr/>
          <p:nvPr/>
        </p:nvCxnSpPr>
        <p:spPr>
          <a:xfrm>
            <a:off x="3563888" y="2924944"/>
            <a:ext cx="2088232" cy="1224136"/>
          </a:xfrm>
          <a:prstGeom prst="curvedConnector3">
            <a:avLst/>
          </a:prstGeom>
          <a:ln w="38100" cap="flat">
            <a:solidFill>
              <a:schemeClr val="tx2">
                <a:lumMod val="75000"/>
              </a:schemeClr>
            </a:solidFill>
            <a:tailEnd type="stealth" w="lg" len="lg"/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281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873575" y="1700808"/>
            <a:ext cx="1786657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dirty="0" smtClean="0">
                <a:latin typeface="Calibri" pitchFamily="34" charset="0"/>
              </a:rPr>
              <a:t>Egg weight</a:t>
            </a:r>
            <a:endParaRPr lang="en-US" sz="1600" dirty="0" smtClean="0">
              <a:latin typeface="Calibri" pitchFamily="34" charset="0"/>
            </a:endParaRPr>
          </a:p>
          <a:p>
            <a:pPr algn="ctr" fontAlgn="base"/>
            <a:r>
              <a:rPr lang="en-US" b="1" dirty="0" smtClean="0">
                <a:latin typeface="Calibri" pitchFamily="34" charset="0"/>
              </a:rPr>
              <a:t>h</a:t>
            </a:r>
            <a:r>
              <a:rPr lang="en-US" b="1" baseline="30000" dirty="0" smtClean="0">
                <a:latin typeface="Calibri" pitchFamily="34" charset="0"/>
              </a:rPr>
              <a:t>2 </a:t>
            </a:r>
            <a:r>
              <a:rPr lang="en-US" b="1" dirty="0" smtClean="0">
                <a:latin typeface="Calibri" pitchFamily="34" charset="0"/>
              </a:rPr>
              <a:t>=0.50-0.60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Cím 2"/>
          <p:cNvSpPr>
            <a:spLocks noGrp="1"/>
          </p:cNvSpPr>
          <p:nvPr>
            <p:ph type="title"/>
          </p:nvPr>
        </p:nvSpPr>
        <p:spPr>
          <a:xfrm>
            <a:off x="35496" y="125760"/>
            <a:ext cx="8229600" cy="1143000"/>
          </a:xfrm>
        </p:spPr>
        <p:txBody>
          <a:bodyPr/>
          <a:lstStyle/>
          <a:p>
            <a:r>
              <a:rPr lang="hu-HU" dirty="0" smtClean="0">
                <a:effectLst/>
              </a:rPr>
              <a:t>EGG QUALITY – WEIGHT and ALBUMEN HEIGHT</a:t>
            </a:r>
            <a:endParaRPr lang="hu-HU" dirty="0"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7081" y="3095239"/>
            <a:ext cx="2619375" cy="343010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6817792" y="1702549"/>
            <a:ext cx="1786656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dirty="0" smtClean="0">
                <a:latin typeface="Calibri" pitchFamily="34" charset="0"/>
              </a:rPr>
              <a:t>Albumen height</a:t>
            </a:r>
            <a:endParaRPr lang="en-US" sz="1600" dirty="0" smtClean="0">
              <a:latin typeface="Calibri" pitchFamily="34" charset="0"/>
            </a:endParaRPr>
          </a:p>
          <a:p>
            <a:pPr algn="ctr" fontAlgn="base"/>
            <a:r>
              <a:rPr lang="hu-HU" b="1" dirty="0" smtClean="0">
                <a:latin typeface="Calibri" pitchFamily="34" charset="0"/>
              </a:rPr>
              <a:t>h</a:t>
            </a:r>
            <a:r>
              <a:rPr lang="hu-HU" b="1" baseline="30000" dirty="0" smtClean="0">
                <a:latin typeface="Calibri" pitchFamily="34" charset="0"/>
              </a:rPr>
              <a:t>2 </a:t>
            </a:r>
            <a:r>
              <a:rPr lang="hu-HU" b="1" dirty="0">
                <a:latin typeface="Calibri" pitchFamily="34" charset="0"/>
              </a:rPr>
              <a:t>= </a:t>
            </a:r>
            <a:r>
              <a:rPr lang="hu-HU" b="1" dirty="0" smtClean="0">
                <a:latin typeface="Calibri" pitchFamily="34" charset="0"/>
              </a:rPr>
              <a:t>0.20-0.30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755576" y="15567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8" name="Picture 4" descr="IMG_140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64" r="1154" b="7402"/>
          <a:stretch>
            <a:fillRect/>
          </a:stretch>
        </p:blipFill>
        <p:spPr bwMode="auto">
          <a:xfrm>
            <a:off x="395288" y="1484784"/>
            <a:ext cx="2632950" cy="1800200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IMG_14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5" y="3429000"/>
            <a:ext cx="2632703" cy="197452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Görbe összekötő 9"/>
          <p:cNvCxnSpPr/>
          <p:nvPr/>
        </p:nvCxnSpPr>
        <p:spPr>
          <a:xfrm>
            <a:off x="3563888" y="2924944"/>
            <a:ext cx="2088232" cy="1224136"/>
          </a:xfrm>
          <a:prstGeom prst="curvedConnector3">
            <a:avLst/>
          </a:prstGeom>
          <a:ln w="38100" cap="flat">
            <a:solidFill>
              <a:schemeClr val="tx2">
                <a:lumMod val="75000"/>
              </a:schemeClr>
            </a:solidFill>
            <a:tailEnd type="stealth" w="lg" len="lg"/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2175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267781"/>
              </p:ext>
            </p:extLst>
          </p:nvPr>
        </p:nvGraphicFramePr>
        <p:xfrm>
          <a:off x="755576" y="1124744"/>
          <a:ext cx="7776864" cy="4455408"/>
        </p:xfrm>
        <a:graphic>
          <a:graphicData uri="http://schemas.openxmlformats.org/drawingml/2006/table">
            <a:tbl>
              <a:tblPr/>
              <a:tblGrid>
                <a:gridCol w="782279"/>
                <a:gridCol w="477634"/>
                <a:gridCol w="782280"/>
                <a:gridCol w="1288999"/>
                <a:gridCol w="1112948"/>
                <a:gridCol w="1111418"/>
                <a:gridCol w="1109888"/>
                <a:gridCol w="1111418"/>
              </a:tblGrid>
              <a:tr h="43204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Body Weight (kg)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Maturity(d)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Start %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TOP</a:t>
                      </a:r>
                      <a:r>
                        <a:rPr kumimoji="0" lang="hu-HU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Eggs 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1,00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1,09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 1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172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26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95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31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1,10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1,19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11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166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34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82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31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1,20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1,29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92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162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46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96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40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1,30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1,39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415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161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51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97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42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1,40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1,49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1 076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54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96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43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1,50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1,59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1 423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157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58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96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45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1,60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1,69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1 087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154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64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96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1,70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1,79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566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151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71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95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1,80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1,89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189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147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77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95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52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1,90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1,99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56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143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84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93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55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2,00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2,09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 5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140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96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94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60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6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2,20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-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2,29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 1    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134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98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90</a:t>
                      </a:r>
                      <a:endParaRPr kumimoji="0" lang="hu-H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60</a:t>
                      </a:r>
                      <a:endParaRPr kumimoji="0" lang="hu-H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Cím 2"/>
          <p:cNvSpPr>
            <a:spLocks noGrp="1"/>
          </p:cNvSpPr>
          <p:nvPr>
            <p:ph type="title" idx="4294967295"/>
          </p:nvPr>
        </p:nvSpPr>
        <p:spPr>
          <a:xfrm>
            <a:off x="590872" y="1158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u-HU" sz="2600" dirty="0" smtClean="0">
                <a:effectLst/>
              </a:rPr>
              <a:t>EFFECT OF 18 WEEKS BODY WEIGHT ON MATURITY AND EGG PRODUCTION</a:t>
            </a:r>
            <a:endParaRPr lang="hu-HU" sz="2600" dirty="0">
              <a:effectLst/>
            </a:endParaRPr>
          </a:p>
        </p:txBody>
      </p:sp>
      <p:sp>
        <p:nvSpPr>
          <p:cNvPr id="7" name="Bal oldali kapcsos zárójel 6"/>
          <p:cNvSpPr/>
          <p:nvPr/>
        </p:nvSpPr>
        <p:spPr>
          <a:xfrm>
            <a:off x="395536" y="2564904"/>
            <a:ext cx="278956" cy="1728192"/>
          </a:xfrm>
          <a:prstGeom prst="leftBrac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zövegdoboz 7"/>
          <p:cNvSpPr txBox="1"/>
          <p:nvPr/>
        </p:nvSpPr>
        <p:spPr>
          <a:xfrm rot="16200000">
            <a:off x="-495319" y="3239736"/>
            <a:ext cx="165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Normal distribution</a:t>
            </a:r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77228811"/>
              </p:ext>
            </p:extLst>
          </p:nvPr>
        </p:nvGraphicFramePr>
        <p:xfrm>
          <a:off x="5364088" y="5572224"/>
          <a:ext cx="1872208" cy="128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854" y="6307286"/>
            <a:ext cx="1174957" cy="36207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11" name="Ellipszis 10"/>
          <p:cNvSpPr/>
          <p:nvPr/>
        </p:nvSpPr>
        <p:spPr>
          <a:xfrm>
            <a:off x="5292080" y="1556792"/>
            <a:ext cx="914400" cy="100811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lipszis 11"/>
          <p:cNvSpPr/>
          <p:nvPr/>
        </p:nvSpPr>
        <p:spPr>
          <a:xfrm>
            <a:off x="7546032" y="1556792"/>
            <a:ext cx="914400" cy="100811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342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0709176"/>
              </p:ext>
            </p:extLst>
          </p:nvPr>
        </p:nvGraphicFramePr>
        <p:xfrm>
          <a:off x="627672" y="1052736"/>
          <a:ext cx="7867968" cy="4303715"/>
        </p:xfrm>
        <a:graphic>
          <a:graphicData uri="http://schemas.openxmlformats.org/drawingml/2006/table">
            <a:tbl>
              <a:tblPr/>
              <a:tblGrid>
                <a:gridCol w="811212"/>
                <a:gridCol w="493713"/>
                <a:gridCol w="811212"/>
                <a:gridCol w="1338263"/>
                <a:gridCol w="1154112"/>
                <a:gridCol w="1150938"/>
                <a:gridCol w="957580"/>
                <a:gridCol w="1150938"/>
              </a:tblGrid>
              <a:tr h="3905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Body Weight</a:t>
                      </a:r>
                      <a:r>
                        <a:rPr kumimoji="0" lang="hu-H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</a:t>
                      </a:r>
                      <a:r>
                        <a:rPr kumimoji="0" lang="hu-HU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kgs</a:t>
                      </a:r>
                      <a:r>
                        <a:rPr kumimoji="0" lang="hu-H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)</a:t>
                      </a:r>
                      <a:endParaRPr kumimoji="0" lang="en-U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Hens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Eggs</a:t>
                      </a:r>
                      <a:r>
                        <a:rPr kumimoji="0" lang="hu-H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endParaRPr kumimoji="0" lang="en-US" sz="1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START</a:t>
                      </a:r>
                      <a:r>
                        <a:rPr kumimoji="0" lang="hu-H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%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MAIN</a:t>
                      </a:r>
                      <a:r>
                        <a:rPr kumimoji="0" lang="hu-H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%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LAST </a:t>
                      </a:r>
                      <a:r>
                        <a:rPr kumimoji="0" lang="hu-H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%</a:t>
                      </a:r>
                      <a:endParaRPr kumimoji="0" lang="en-U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35 LW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90 LW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18-21 LW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22-80 LW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80-90 LW</a:t>
                      </a:r>
                      <a:endParaRPr kumimoji="0" lang="hu-H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1,80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519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390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83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60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1,81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1,90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715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408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87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64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1,91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2,00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1 049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409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57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87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62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2,01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2,10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1 332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412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57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88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64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2,11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2,20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1 355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411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88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64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2,21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2,30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918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406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55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87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62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2,31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2,40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496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411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88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64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2,41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2,50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284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404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55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86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62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2,51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179    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385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55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82</a:t>
                      </a: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58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Cím 2"/>
          <p:cNvSpPr txBox="1">
            <a:spLocks/>
          </p:cNvSpPr>
          <p:nvPr/>
        </p:nvSpPr>
        <p:spPr>
          <a:xfrm>
            <a:off x="446856" y="116632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hu-HU" sz="2600" dirty="0" smtClean="0"/>
              <a:t>EFFECT OF 35 WEEKS BODY WEIGHT ON PRODUCTION INTENSITY AND PERSISTENCY</a:t>
            </a:r>
            <a:endParaRPr lang="hu-HU" sz="2600" dirty="0"/>
          </a:p>
        </p:txBody>
      </p:sp>
      <p:pic>
        <p:nvPicPr>
          <p:cNvPr id="5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3" y="6319759"/>
            <a:ext cx="1368153" cy="42160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8" name="Ellipszis 7"/>
          <p:cNvSpPr/>
          <p:nvPr/>
        </p:nvSpPr>
        <p:spPr>
          <a:xfrm>
            <a:off x="4233664" y="1844824"/>
            <a:ext cx="914400" cy="4320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zis 8"/>
          <p:cNvSpPr/>
          <p:nvPr/>
        </p:nvSpPr>
        <p:spPr>
          <a:xfrm>
            <a:off x="7524328" y="1844824"/>
            <a:ext cx="914400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0" name="Ellipszis 9"/>
          <p:cNvSpPr/>
          <p:nvPr/>
        </p:nvSpPr>
        <p:spPr>
          <a:xfrm>
            <a:off x="4233664" y="4977172"/>
            <a:ext cx="914400" cy="39604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lipszis 10"/>
          <p:cNvSpPr/>
          <p:nvPr/>
        </p:nvSpPr>
        <p:spPr>
          <a:xfrm>
            <a:off x="7474024" y="4977172"/>
            <a:ext cx="914400" cy="39604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Diagra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85300621"/>
              </p:ext>
            </p:extLst>
          </p:nvPr>
        </p:nvGraphicFramePr>
        <p:xfrm>
          <a:off x="5298008" y="5387404"/>
          <a:ext cx="2160240" cy="1443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Szövegdoboz 12"/>
          <p:cNvSpPr txBox="1"/>
          <p:nvPr/>
        </p:nvSpPr>
        <p:spPr>
          <a:xfrm rot="16200000">
            <a:off x="-567327" y="3239736"/>
            <a:ext cx="165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Normal distribution</a:t>
            </a:r>
          </a:p>
        </p:txBody>
      </p:sp>
      <p:sp>
        <p:nvSpPr>
          <p:cNvPr id="14" name="Bal oldali kapcsos zárójel 13"/>
          <p:cNvSpPr/>
          <p:nvPr/>
        </p:nvSpPr>
        <p:spPr>
          <a:xfrm>
            <a:off x="333401" y="2241496"/>
            <a:ext cx="278956" cy="2304256"/>
          </a:xfrm>
          <a:prstGeom prst="leftBrac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824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2"/>
          <p:cNvSpPr txBox="1">
            <a:spLocks/>
          </p:cNvSpPr>
          <p:nvPr/>
        </p:nvSpPr>
        <p:spPr>
          <a:xfrm>
            <a:off x="590872" y="11588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600" dirty="0" smtClean="0"/>
              <a:t>M</a:t>
            </a:r>
            <a:r>
              <a:rPr lang="hu-HU" sz="2600" dirty="0" smtClean="0"/>
              <a:t>OLECULAR GENETIC TOOLS FOR THE IMPROVEMENT  OF PERFORMANCE TRAITS</a:t>
            </a:r>
            <a:endParaRPr lang="en-US" sz="2600" dirty="0"/>
          </a:p>
        </p:txBody>
      </p:sp>
      <p:pic>
        <p:nvPicPr>
          <p:cNvPr id="4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854" y="6307286"/>
            <a:ext cx="1174957" cy="36207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Picture 4" descr="Hidas fké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11" b="-3011"/>
          <a:stretch>
            <a:fillRect/>
          </a:stretch>
        </p:blipFill>
        <p:spPr>
          <a:xfrm>
            <a:off x="5300233" y="4114836"/>
            <a:ext cx="1439862" cy="1439863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3175" cmpd="sng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églalap 5"/>
          <p:cNvSpPr/>
          <p:nvPr/>
        </p:nvSpPr>
        <p:spPr>
          <a:xfrm>
            <a:off x="3779912" y="565835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1600" dirty="0">
                <a:latin typeface="Calibri" pitchFamily="34" charset="0"/>
              </a:rPr>
              <a:t>Dr Hidas András </a:t>
            </a:r>
          </a:p>
          <a:p>
            <a:pPr algn="ctr"/>
            <a:r>
              <a:rPr lang="hu-HU" sz="1600" dirty="0">
                <a:latin typeface="Calibri" pitchFamily="34" charset="0"/>
              </a:rPr>
              <a:t>tudományos </a:t>
            </a:r>
            <a:r>
              <a:rPr lang="hu-HU" sz="1600" dirty="0" smtClean="0">
                <a:latin typeface="Calibri" pitchFamily="34" charset="0"/>
              </a:rPr>
              <a:t>főmunkatárs – </a:t>
            </a:r>
            <a:r>
              <a:rPr lang="en-US" sz="1600" dirty="0" smtClean="0">
                <a:latin typeface="Calibri" pitchFamily="34" charset="0"/>
              </a:rPr>
              <a:t>Senior Researcher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281519" y="1484784"/>
            <a:ext cx="705678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alt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We are able to look behind the performances, traits to the DNA level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altLang="hu-HU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alt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Direct identification of the characteristics might be based on the genetic markers</a:t>
            </a:r>
            <a:r>
              <a:rPr lang="hu-HU" alt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– </a:t>
            </a:r>
            <a:r>
              <a:rPr lang="hu-HU" altLang="hu-HU" b="1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MAS </a:t>
            </a:r>
            <a:r>
              <a:rPr lang="hu-HU" alt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(Marker </a:t>
            </a:r>
            <a:r>
              <a:rPr lang="en-US" alt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Assisted Selection</a:t>
            </a:r>
            <a:r>
              <a:rPr lang="hu-HU" alt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)</a:t>
            </a:r>
            <a:endParaRPr lang="en-US" altLang="hu-HU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algn="just"/>
            <a:endParaRPr lang="en-US" altLang="hu-HU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altLang="hu-HU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Mainly interested hidden or hard to test performance traits, characteristics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86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marker másol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8185" y="3446223"/>
            <a:ext cx="6848230" cy="188106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Cím 2"/>
          <p:cNvSpPr txBox="1">
            <a:spLocks/>
          </p:cNvSpPr>
          <p:nvPr/>
        </p:nvSpPr>
        <p:spPr>
          <a:xfrm>
            <a:off x="590872" y="11588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600" dirty="0" smtClean="0"/>
              <a:t>M</a:t>
            </a:r>
            <a:r>
              <a:rPr lang="hu-HU" sz="2600" dirty="0" smtClean="0"/>
              <a:t>ARKER ASSISTED SELECTION (MAS)</a:t>
            </a:r>
            <a:endParaRPr lang="en-US" sz="2600" dirty="0"/>
          </a:p>
        </p:txBody>
      </p:sp>
      <p:pic>
        <p:nvPicPr>
          <p:cNvPr id="4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854" y="6307286"/>
            <a:ext cx="1174957" cy="36207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7" name="Téglalap 6"/>
          <p:cNvSpPr/>
          <p:nvPr/>
        </p:nvSpPr>
        <p:spPr>
          <a:xfrm>
            <a:off x="1259631" y="1971417"/>
            <a:ext cx="705678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hu-HU" sz="20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Based on the genetic maps, more and more major genetic factors of different traits are mapped to certain regions of the genome </a:t>
            </a:r>
            <a:endParaRPr lang="hu-HU" altLang="hu-HU" sz="2000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algn="just"/>
            <a:r>
              <a:rPr lang="hu-HU" altLang="hu-HU" sz="2000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 </a:t>
            </a:r>
            <a:r>
              <a:rPr lang="en-US" altLang="hu-HU" sz="20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(QTL – quantitative trait loci).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087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2"/>
          <p:cNvSpPr txBox="1">
            <a:spLocks/>
          </p:cNvSpPr>
          <p:nvPr/>
        </p:nvSpPr>
        <p:spPr>
          <a:xfrm>
            <a:off x="590872" y="11588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hu-HU" sz="2600" dirty="0" smtClean="0"/>
              <a:t>CHALLANGES IN </a:t>
            </a:r>
            <a:r>
              <a:rPr lang="en-US" sz="2600" dirty="0" smtClean="0"/>
              <a:t>M</a:t>
            </a:r>
            <a:r>
              <a:rPr lang="hu-HU" sz="2600" dirty="0" smtClean="0"/>
              <a:t>ARKER ASSISTED SELECTION (MAS)</a:t>
            </a:r>
            <a:endParaRPr lang="en-US" sz="2600" dirty="0"/>
          </a:p>
        </p:txBody>
      </p:sp>
      <p:pic>
        <p:nvPicPr>
          <p:cNvPr id="4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854" y="6307286"/>
            <a:ext cx="1174957" cy="36207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11" name="Szövegdoboz 2"/>
          <p:cNvSpPr txBox="1">
            <a:spLocks noChangeArrowheads="1"/>
          </p:cNvSpPr>
          <p:nvPr/>
        </p:nvSpPr>
        <p:spPr bwMode="auto">
          <a:xfrm>
            <a:off x="1009364" y="3933056"/>
            <a:ext cx="8099140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altLang="hu-HU" sz="1800" b="1" dirty="0" smtClean="0">
                <a:solidFill>
                  <a:srgbClr val="C00000"/>
                </a:solidFill>
                <a:latin typeface="Calibri" pitchFamily="34" charset="0"/>
              </a:rPr>
              <a:t>Idea of the optimal genotype</a:t>
            </a:r>
            <a:endParaRPr lang="hu-HU" altLang="hu-HU" sz="18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algn="l"/>
            <a:endParaRPr lang="en-US" altLang="hu-HU" sz="1800" dirty="0" smtClean="0">
              <a:latin typeface="Calibri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hu-HU" sz="1800" dirty="0" smtClean="0">
                <a:latin typeface="Calibri" pitchFamily="34" charset="0"/>
              </a:rPr>
              <a:t>Genetic progress looks never ending during the conventional selection decades</a:t>
            </a:r>
            <a:endParaRPr lang="hu-HU" altLang="hu-HU" sz="1800" dirty="0" smtClean="0">
              <a:latin typeface="Calibri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hu-HU" altLang="hu-HU" sz="1800" dirty="0" smtClean="0">
                <a:latin typeface="Calibri" pitchFamily="34" charset="0"/>
              </a:rPr>
              <a:t> </a:t>
            </a:r>
            <a:r>
              <a:rPr lang="en-US" altLang="hu-HU" sz="1800" b="1" dirty="0" smtClean="0">
                <a:latin typeface="Calibri" pitchFamily="34" charset="0"/>
              </a:rPr>
              <a:t>NO sign of worn out </a:t>
            </a:r>
            <a:r>
              <a:rPr lang="en-US" altLang="hu-HU" sz="1800" dirty="0" smtClean="0">
                <a:latin typeface="Calibri" pitchFamily="34" charset="0"/>
              </a:rPr>
              <a:t>of production traits</a:t>
            </a:r>
            <a:endParaRPr lang="hu-HU" altLang="hu-HU" sz="1800" dirty="0">
              <a:latin typeface="Calibri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hu-HU" sz="1800" dirty="0" smtClean="0">
                <a:latin typeface="Calibri" pitchFamily="34" charset="0"/>
              </a:rPr>
              <a:t>Selection used as a tool for accumulating the ideal genes</a:t>
            </a:r>
            <a:r>
              <a:rPr lang="hu-HU" altLang="hu-HU" sz="2800" b="1" dirty="0">
                <a:latin typeface="Calibri" pitchFamily="34" charset="0"/>
              </a:rPr>
              <a:t> </a:t>
            </a:r>
            <a:r>
              <a:rPr lang="hu-HU" altLang="hu-HU" b="1" dirty="0" smtClean="0">
                <a:solidFill>
                  <a:srgbClr val="C00000"/>
                </a:solidFill>
                <a:latin typeface="Calibri" pitchFamily="34" charset="0"/>
              </a:rPr>
              <a:t>+</a:t>
            </a:r>
            <a:r>
              <a:rPr lang="hu-HU" altLang="hu-HU" sz="1800" dirty="0" smtClean="0">
                <a:latin typeface="Calibri" pitchFamily="34" charset="0"/>
              </a:rPr>
              <a:t>  </a:t>
            </a:r>
            <a:r>
              <a:rPr lang="en-US" altLang="hu-HU" sz="1800" dirty="0" smtClean="0">
                <a:latin typeface="Calibri" pitchFamily="34" charset="0"/>
              </a:rPr>
              <a:t>evaluation of the new mutations</a:t>
            </a:r>
            <a:endParaRPr lang="en-US" altLang="hu-HU" sz="1800" dirty="0">
              <a:latin typeface="Calibri" pitchFamily="34" charset="0"/>
            </a:endParaRPr>
          </a:p>
        </p:txBody>
      </p:sp>
      <p:sp>
        <p:nvSpPr>
          <p:cNvPr id="15" name="Szövegdoboz 2"/>
          <p:cNvSpPr txBox="1">
            <a:spLocks noChangeArrowheads="1"/>
          </p:cNvSpPr>
          <p:nvPr/>
        </p:nvSpPr>
        <p:spPr bwMode="auto">
          <a:xfrm>
            <a:off x="962359" y="1089740"/>
            <a:ext cx="7486626" cy="283154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hu-HU" sz="1800" dirty="0" smtClean="0">
                <a:latin typeface="Calibri" pitchFamily="34" charset="0"/>
              </a:rPr>
              <a:t>Identified QTL-s and markers for beneficial gene variants </a:t>
            </a:r>
            <a:r>
              <a:rPr lang="en-US" altLang="hu-HU" sz="1800" b="1" dirty="0" smtClean="0">
                <a:latin typeface="Calibri" pitchFamily="34" charset="0"/>
              </a:rPr>
              <a:t>valid for the population and the generation where mapped</a:t>
            </a:r>
          </a:p>
          <a:p>
            <a:pPr marL="285750" indent="-2857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hu-HU" sz="1800" dirty="0" smtClean="0">
                <a:latin typeface="Calibri" pitchFamily="34" charset="0"/>
              </a:rPr>
              <a:t>Marker and QTL linkage is not tight enough - </a:t>
            </a:r>
            <a:r>
              <a:rPr lang="en-US" altLang="hu-HU" sz="1800" b="1" dirty="0" smtClean="0">
                <a:latin typeface="Calibri" pitchFamily="34" charset="0"/>
              </a:rPr>
              <a:t>recombination</a:t>
            </a:r>
            <a:r>
              <a:rPr lang="en-US" altLang="hu-HU" sz="1800" dirty="0" smtClean="0">
                <a:latin typeface="Calibri" pitchFamily="34" charset="0"/>
              </a:rPr>
              <a:t> may easily occur</a:t>
            </a:r>
          </a:p>
          <a:p>
            <a:pPr marL="285750" indent="-2857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hu-HU" sz="1800" dirty="0" smtClean="0">
                <a:latin typeface="Calibri" pitchFamily="34" charset="0"/>
              </a:rPr>
              <a:t>Different genetic background might have influence with </a:t>
            </a:r>
            <a:r>
              <a:rPr lang="en-US" altLang="hu-HU" sz="1800" b="1" dirty="0" smtClean="0">
                <a:latin typeface="Calibri" pitchFamily="34" charset="0"/>
              </a:rPr>
              <a:t>gene interactions</a:t>
            </a:r>
          </a:p>
          <a:p>
            <a:pPr marL="285750" indent="-2857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hu-HU" sz="1800" b="1" dirty="0" smtClean="0">
                <a:latin typeface="Calibri" pitchFamily="34" charset="0"/>
              </a:rPr>
              <a:t>Genotype – environment interactions</a:t>
            </a:r>
          </a:p>
          <a:p>
            <a:pPr algn="l"/>
            <a:endParaRPr lang="hu-HU" altLang="hu-HU" sz="1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906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hu-HU" sz="2600" dirty="0" smtClean="0">
                <a:effectLst/>
              </a:rPr>
              <a:t>STARTEGY TO RESOLVE THESE PROBLEMS</a:t>
            </a:r>
            <a:r>
              <a:rPr lang="en-US" sz="2600" dirty="0" smtClean="0"/>
              <a:t> </a:t>
            </a:r>
            <a:endParaRPr lang="en-US" sz="26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683569" y="1556792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endParaRPr lang="en-US" sz="1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9" name="Szövegdoboz 2"/>
          <p:cNvSpPr txBox="1">
            <a:spLocks noChangeArrowheads="1"/>
          </p:cNvSpPr>
          <p:nvPr/>
        </p:nvSpPr>
        <p:spPr bwMode="auto">
          <a:xfrm>
            <a:off x="697412" y="1655732"/>
            <a:ext cx="7979044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altLang="hu-HU" sz="1800" b="1" dirty="0" smtClean="0">
                <a:latin typeface="Calibri" pitchFamily="34" charset="0"/>
              </a:rPr>
              <a:t>Establishing line specific marker set </a:t>
            </a:r>
            <a:endParaRPr lang="hu-HU" altLang="hu-HU" sz="1800" b="1" dirty="0" smtClean="0">
              <a:latin typeface="Calibri" pitchFamily="34" charset="0"/>
            </a:endParaRPr>
          </a:p>
          <a:p>
            <a:r>
              <a:rPr lang="hu-HU" altLang="hu-HU" sz="1800" dirty="0">
                <a:latin typeface="Calibri" pitchFamily="34" charset="0"/>
              </a:rPr>
              <a:t>	</a:t>
            </a:r>
            <a:r>
              <a:rPr lang="en-US" altLang="hu-HU" sz="1800" dirty="0" smtClean="0">
                <a:latin typeface="Calibri" pitchFamily="34" charset="0"/>
              </a:rPr>
              <a:t>optimal and efficient marker set usage for each elite line</a:t>
            </a:r>
          </a:p>
          <a:p>
            <a:pPr marL="285750" indent="-285750" algn="l">
              <a:buFont typeface="Arial" pitchFamily="34" charset="0"/>
              <a:buChar char="•"/>
            </a:pPr>
            <a:endParaRPr lang="en-US" altLang="hu-HU" sz="1800" dirty="0" smtClean="0">
              <a:latin typeface="Calibri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hu-HU" sz="1800" b="1" dirty="0" smtClean="0">
                <a:latin typeface="Calibri" pitchFamily="34" charset="0"/>
              </a:rPr>
              <a:t>Continuous and sustainable marker research</a:t>
            </a:r>
            <a:endParaRPr lang="hu-HU" altLang="hu-HU" sz="1800" b="1" dirty="0" smtClean="0">
              <a:latin typeface="Calibri" pitchFamily="34" charset="0"/>
            </a:endParaRPr>
          </a:p>
          <a:p>
            <a:pPr algn="l"/>
            <a:r>
              <a:rPr lang="hu-HU" altLang="hu-HU" sz="1800" dirty="0" smtClean="0">
                <a:latin typeface="Calibri" pitchFamily="34" charset="0"/>
              </a:rPr>
              <a:t>	</a:t>
            </a:r>
            <a:r>
              <a:rPr lang="en-US" altLang="hu-HU" sz="1800" dirty="0" smtClean="0">
                <a:latin typeface="Calibri" pitchFamily="34" charset="0"/>
              </a:rPr>
              <a:t>for changing marker – QTL linkages, interactions, mutations, environment</a:t>
            </a:r>
          </a:p>
          <a:p>
            <a:pPr marL="285750" indent="-285750" algn="l">
              <a:buFont typeface="Arial" pitchFamily="34" charset="0"/>
              <a:buChar char="•"/>
            </a:pPr>
            <a:endParaRPr lang="en-US" altLang="hu-HU" sz="1800" dirty="0" smtClean="0">
              <a:latin typeface="Calibri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hu-HU" sz="1800" b="1" dirty="0" smtClean="0">
                <a:latin typeface="Calibri" pitchFamily="34" charset="0"/>
              </a:rPr>
              <a:t>Genetic diversity control</a:t>
            </a:r>
          </a:p>
          <a:p>
            <a:pPr algn="l"/>
            <a:r>
              <a:rPr lang="en-US" altLang="hu-HU" sz="1800" dirty="0" smtClean="0">
                <a:latin typeface="Calibri" pitchFamily="34" charset="0"/>
              </a:rPr>
              <a:t>		old challenge in animal</a:t>
            </a:r>
            <a:r>
              <a:rPr lang="hu-HU" altLang="hu-HU" sz="1800" dirty="0" smtClean="0">
                <a:latin typeface="Calibri" pitchFamily="34" charset="0"/>
              </a:rPr>
              <a:t> </a:t>
            </a:r>
            <a:r>
              <a:rPr lang="en-US" altLang="hu-HU" sz="1800" dirty="0" smtClean="0">
                <a:latin typeface="Calibri" pitchFamily="34" charset="0"/>
              </a:rPr>
              <a:t>breeding: uniform performances</a:t>
            </a:r>
            <a:r>
              <a:rPr lang="hu-HU" altLang="hu-HU" sz="1800" dirty="0" smtClean="0">
                <a:latin typeface="Calibri" pitchFamily="34" charset="0"/>
              </a:rPr>
              <a:t> </a:t>
            </a:r>
            <a:r>
              <a:rPr lang="hu-HU" altLang="hu-HU" sz="2000" b="1" dirty="0" smtClean="0">
                <a:latin typeface="Calibri" pitchFamily="34" charset="0"/>
              </a:rPr>
              <a:t>AND</a:t>
            </a:r>
            <a:endParaRPr lang="en-US" altLang="hu-HU" sz="2000" b="1" dirty="0" smtClean="0">
              <a:latin typeface="Calibri" pitchFamily="34" charset="0"/>
            </a:endParaRPr>
          </a:p>
          <a:p>
            <a:pPr algn="l"/>
            <a:r>
              <a:rPr lang="en-US" altLang="hu-HU" sz="1800" dirty="0" smtClean="0">
                <a:latin typeface="Calibri" pitchFamily="34" charset="0"/>
              </a:rPr>
              <a:t>		maintenance of variation necessary for selection</a:t>
            </a:r>
          </a:p>
          <a:p>
            <a:pPr algn="l"/>
            <a:endParaRPr lang="hu-HU" altLang="hu-HU" sz="1800" dirty="0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67325"/>
            <a:ext cx="3888432" cy="1579738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754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n-US" dirty="0" smtClean="0">
                <a:effectLst/>
              </a:rPr>
              <a:t>C</a:t>
            </a:r>
            <a:r>
              <a:rPr lang="hu-HU" dirty="0" smtClean="0">
                <a:effectLst/>
              </a:rPr>
              <a:t>OLLABORATIONS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Szövegdoboz 1"/>
          <p:cNvSpPr txBox="1"/>
          <p:nvPr/>
        </p:nvSpPr>
        <p:spPr>
          <a:xfrm>
            <a:off x="683569" y="1556792"/>
            <a:ext cx="76328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</a:rPr>
              <a:t>Centre for Farm Animal  Gene Conservation </a:t>
            </a: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(molecular genetics, biotechnology, cryopreservation) </a:t>
            </a:r>
            <a:r>
              <a:rPr lang="hu-HU" sz="1600" dirty="0" smtClean="0">
                <a:solidFill>
                  <a:schemeClr val="tx1">
                    <a:lumMod val="95000"/>
                  </a:schemeClr>
                </a:solidFill>
              </a:rPr>
              <a:t>- </a:t>
            </a:r>
            <a:r>
              <a:rPr lang="hu-HU" sz="1600" dirty="0">
                <a:solidFill>
                  <a:schemeClr val="tx1">
                    <a:lumMod val="95000"/>
                  </a:schemeClr>
                </a:solidFill>
              </a:rPr>
              <a:t>G</a:t>
            </a:r>
            <a:r>
              <a:rPr lang="hu-HU" sz="1600" dirty="0" smtClean="0">
                <a:solidFill>
                  <a:schemeClr val="tx1">
                    <a:lumMod val="95000"/>
                  </a:schemeClr>
                </a:solidFill>
              </a:rPr>
              <a:t>ödöllő</a:t>
            </a:r>
            <a:endParaRPr lang="en-US" sz="16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600" b="1" dirty="0" err="1" smtClean="0">
                <a:solidFill>
                  <a:schemeClr val="tx1">
                    <a:lumMod val="95000"/>
                  </a:schemeClr>
                </a:solidFill>
              </a:rPr>
              <a:t>Kaposvár</a:t>
            </a:r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</a:rPr>
              <a:t> University </a:t>
            </a: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(performance tests, computer tomography, chemical compositions, animal nutrition, behavioral studies) </a:t>
            </a:r>
            <a:r>
              <a:rPr lang="hu-HU" sz="1600" dirty="0" smtClean="0">
                <a:solidFill>
                  <a:schemeClr val="tx1">
                    <a:lumMod val="95000"/>
                  </a:schemeClr>
                </a:solidFill>
              </a:rPr>
              <a:t>- Kaposvár</a:t>
            </a:r>
            <a:endParaRPr lang="en-US" sz="1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5" name="Picture 6" descr="03_PoultryHouseOu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02224"/>
            <a:ext cx="1908175" cy="143033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sirkék a CT-b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66882"/>
            <a:ext cx="1707546" cy="146568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02224"/>
            <a:ext cx="1857431" cy="139307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7591" y="4214384"/>
            <a:ext cx="1518865" cy="2022928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007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 smtClean="0">
                <a:effectLst/>
              </a:rPr>
              <a:t>C</a:t>
            </a:r>
            <a:r>
              <a:rPr lang="hu-HU" dirty="0" smtClean="0">
                <a:effectLst/>
              </a:rPr>
              <a:t>OLLABORATIONS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928" y="1340768"/>
            <a:ext cx="3428032" cy="2572762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7549" y="1330206"/>
            <a:ext cx="3446791" cy="258332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454198" y="4221088"/>
            <a:ext cx="77902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Group tests (cage, alternative system) in furbished cages (EU conformity)</a:t>
            </a:r>
          </a:p>
          <a:p>
            <a:endParaRPr lang="en-US" sz="1600" dirty="0" smtClean="0">
              <a:solidFill>
                <a:schemeClr val="tx1">
                  <a:lumMod val="95000"/>
                </a:schemeClr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Correlation between the fat content of egg yolk and body in brown and white layer lines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Effect of cocks on the social behavior of grouped hens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Investigation of nesting behavior of different layer lines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alibri" pitchFamily="34" charset="0"/>
              </a:rPr>
              <a:t>Further development of Long Life Laying program</a:t>
            </a:r>
          </a:p>
        </p:txBody>
      </p:sp>
      <p:pic>
        <p:nvPicPr>
          <p:cNvPr id="3077" name="Picture 5" descr="C:\Users\Tetra\Documents\PhD_KE\Képek\kaposvar_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4892" y="5790748"/>
            <a:ext cx="2095500" cy="51435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890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u-HU" dirty="0" smtClean="0"/>
              <a:t>LATEST INVESTMENTS</a:t>
            </a:r>
            <a:endParaRPr lang="hu-HU" dirty="0"/>
          </a:p>
        </p:txBody>
      </p:sp>
      <p:pic>
        <p:nvPicPr>
          <p:cNvPr id="5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854" y="5801196"/>
            <a:ext cx="2349914" cy="72414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8076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lh3.googleusercontent.com/-_HB2Uce3Gy0/Ut-ar2jsJNI/AAAAAAAAAEE/cEx2ZOtX05g/s720/6I8B82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6504" y="3870407"/>
            <a:ext cx="6027984" cy="2726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2"/>
          <p:cNvSpPr txBox="1">
            <a:spLocks/>
          </p:cNvSpPr>
          <p:nvPr/>
        </p:nvSpPr>
        <p:spPr>
          <a:xfrm>
            <a:off x="467544" y="-27384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 smtClean="0">
                <a:effectLst/>
              </a:rPr>
              <a:t>NEW PRODUCTION UNIT FOR PARENT STOCK</a:t>
            </a:r>
            <a:endParaRPr lang="hu-HU" dirty="0">
              <a:effectLst/>
            </a:endParaRPr>
          </a:p>
        </p:txBody>
      </p:sp>
      <p:pic>
        <p:nvPicPr>
          <p:cNvPr id="4098" name="Picture 2" descr="https://lh4.googleusercontent.com/-Mn1RdTPBXQY/Ut-apy2lqNI/AAAAAAAAADs/3iy-SV_MO5w/s1000/6I8B82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6340" y="1052736"/>
            <a:ext cx="7336060" cy="273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46" y="6355508"/>
            <a:ext cx="1485818" cy="45786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87454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2"/>
          <p:cNvSpPr txBox="1">
            <a:spLocks/>
          </p:cNvSpPr>
          <p:nvPr/>
        </p:nvSpPr>
        <p:spPr>
          <a:xfrm>
            <a:off x="467544" y="12576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dirty="0" smtClean="0">
                <a:effectLst/>
              </a:rPr>
              <a:t>NEW HATCHERY FOR LAYERS – 2014 </a:t>
            </a:r>
            <a:r>
              <a:rPr lang="hu-HU" dirty="0" err="1" smtClean="0">
                <a:effectLst/>
              </a:rPr>
              <a:t>March</a:t>
            </a:r>
            <a:endParaRPr lang="hu-HU" dirty="0">
              <a:effectLst/>
            </a:endParaRPr>
          </a:p>
        </p:txBody>
      </p:sp>
      <p:pic>
        <p:nvPicPr>
          <p:cNvPr id="3" name="Picture 6" descr="D:\Files\Bábolna Tetra\Media\Tetradays\Prez\EMBL_EN -  átl.közepes -bla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46" y="6333318"/>
            <a:ext cx="1557826" cy="48005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6" name="Picture 2" descr="C:\Users\Karesz\Files\Bábolna Tetra\Media\TETRA Days 2014\Prezentációk\SZFK ja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277" y="1412776"/>
            <a:ext cx="8906134" cy="4392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337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lh6.googleusercontent.com/-75kRez6YTQM/Ut-anc6pI_I/AAAAAAAAADU/hinX82xVSNI/s576/6I8B82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0328"/>
          <a:stretch/>
        </p:blipFill>
        <p:spPr bwMode="auto">
          <a:xfrm>
            <a:off x="1475656" y="1772816"/>
            <a:ext cx="5928966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ím 1"/>
          <p:cNvSpPr txBox="1">
            <a:spLocks/>
          </p:cNvSpPr>
          <p:nvPr/>
        </p:nvSpPr>
        <p:spPr>
          <a:xfrm>
            <a:off x="395536" y="328113"/>
            <a:ext cx="8352928" cy="1156671"/>
          </a:xfrm>
          <a:prstGeom prst="rect">
            <a:avLst/>
          </a:prstGeom>
          <a:ln>
            <a:noFill/>
          </a:ln>
          <a:effectLst/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2800" b="1" kern="120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+mj-ea"/>
                <a:cs typeface="+mj-cs"/>
              </a:defRPr>
            </a:lvl1pPr>
            <a:extLst/>
          </a:lstStyle>
          <a:p>
            <a:r>
              <a:rPr lang="hu-HU" sz="3200" spc="600" dirty="0" smtClean="0">
                <a:effectLst>
                  <a:outerShdw blurRad="50800" dist="63500" dir="2700000" algn="tl" rotWithShape="0">
                    <a:prstClr val="black">
                      <a:alpha val="18000"/>
                    </a:prstClr>
                  </a:outerShdw>
                </a:effectLst>
                <a:latin typeface="Cambria" pitchFamily="18" charset="0"/>
              </a:rPr>
              <a:t>THANK YOU FOR YOUR KIND ATTENTION!</a:t>
            </a:r>
            <a:endParaRPr lang="hu-HU" sz="3200" spc="600" dirty="0">
              <a:effectLst>
                <a:outerShdw blurRad="50800" dist="63500" dir="2700000" algn="tl" rotWithShape="0">
                  <a:prstClr val="black">
                    <a:alpha val="18000"/>
                  </a:prst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Egyéni 1. séma">
      <a:dk1>
        <a:sysClr val="windowText" lastClr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600" smtClean="0">
            <a:solidFill>
              <a:schemeClr val="tx1">
                <a:lumMod val="9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10274</TotalTime>
  <Words>1356</Words>
  <Application>Microsoft Office PowerPoint</Application>
  <PresentationFormat>Diavetítés a képernyőre (4:3 oldalarány)</PresentationFormat>
  <Paragraphs>438</Paragraphs>
  <Slides>38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38</vt:i4>
      </vt:variant>
    </vt:vector>
  </HeadingPairs>
  <TitlesOfParts>
    <vt:vector size="39" baseType="lpstr">
      <vt:lpstr>Sétatér</vt:lpstr>
      <vt:lpstr>NEW RESEARCH TRENDS IN TETRA LAYER BREEDING PROGRAM</vt:lpstr>
      <vt:lpstr>ANIMAL BREEDING</vt:lpstr>
      <vt:lpstr>TETRA POULTRY BREEDING  since 1969</vt:lpstr>
      <vt:lpstr>NEW FRAMEWORK</vt:lpstr>
      <vt:lpstr>BÁBOLNA TETRA LAYER BREEDING - Offices</vt:lpstr>
      <vt:lpstr>BREEDING FOR QUALITY HENS</vt:lpstr>
      <vt:lpstr> R &amp; D PREMISES</vt:lpstr>
      <vt:lpstr>     GERHARD LORENZ BREEDING UNIT </vt:lpstr>
      <vt:lpstr>9. dia</vt:lpstr>
      <vt:lpstr>10. dia</vt:lpstr>
      <vt:lpstr>11. dia</vt:lpstr>
      <vt:lpstr>12. dia</vt:lpstr>
      <vt:lpstr>MAIN TRAITS MEASURED  </vt:lpstr>
      <vt:lpstr>14. dia</vt:lpstr>
      <vt:lpstr>WHERE ARE WE GOING?</vt:lpstr>
      <vt:lpstr>16. dia</vt:lpstr>
      <vt:lpstr>17. dia</vt:lpstr>
      <vt:lpstr>18. dia</vt:lpstr>
      <vt:lpstr>19. dia</vt:lpstr>
      <vt:lpstr>20. dia</vt:lpstr>
      <vt:lpstr>21. dia</vt:lpstr>
      <vt:lpstr>EGG QUALITY</vt:lpstr>
      <vt:lpstr>23. dia</vt:lpstr>
      <vt:lpstr>EGG QUALITY – SHELL COLOUR</vt:lpstr>
      <vt:lpstr>EGG QUALITY – SHELL STRENGHT</vt:lpstr>
      <vt:lpstr>EGG QUALITY – WEIGHT and ALBUMEN HEIGHT</vt:lpstr>
      <vt:lpstr>EFFECT OF 18 WEEKS BODY WEIGHT ON MATURITY AND EGG PRODUCTION</vt:lpstr>
      <vt:lpstr>28. dia</vt:lpstr>
      <vt:lpstr>29. dia</vt:lpstr>
      <vt:lpstr>30. dia</vt:lpstr>
      <vt:lpstr>31. dia</vt:lpstr>
      <vt:lpstr>STARTEGY TO RESOLVE THESE PROBLEMS </vt:lpstr>
      <vt:lpstr>COLLABORATIONS </vt:lpstr>
      <vt:lpstr>COLLABORATIONS </vt:lpstr>
      <vt:lpstr>LATEST INVESTMENTS</vt:lpstr>
      <vt:lpstr>36. dia</vt:lpstr>
      <vt:lpstr>37. dia</vt:lpstr>
      <vt:lpstr>38.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THE TETRA-SL</dc:title>
  <dc:creator>XL Foley</dc:creator>
  <cp:lastModifiedBy>MGyörgyi</cp:lastModifiedBy>
  <cp:revision>743</cp:revision>
  <dcterms:created xsi:type="dcterms:W3CDTF">2012-01-10T19:09:55Z</dcterms:created>
  <dcterms:modified xsi:type="dcterms:W3CDTF">2014-06-10T07:43:38Z</dcterms:modified>
</cp:coreProperties>
</file>